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91" r:id="rId2"/>
    <p:sldId id="295" r:id="rId3"/>
    <p:sldId id="296" r:id="rId4"/>
    <p:sldId id="294" r:id="rId5"/>
    <p:sldId id="299" r:id="rId6"/>
    <p:sldId id="258" r:id="rId7"/>
    <p:sldId id="263" r:id="rId8"/>
    <p:sldId id="276" r:id="rId9"/>
    <p:sldId id="270" r:id="rId10"/>
    <p:sldId id="271" r:id="rId11"/>
    <p:sldId id="278" r:id="rId12"/>
    <p:sldId id="286" r:id="rId13"/>
    <p:sldId id="287" r:id="rId14"/>
    <p:sldId id="288" r:id="rId15"/>
    <p:sldId id="290" r:id="rId16"/>
    <p:sldId id="289" r:id="rId17"/>
    <p:sldId id="300" r:id="rId18"/>
    <p:sldId id="292" r:id="rId19"/>
    <p:sldId id="29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CC"/>
    <a:srgbClr val="33CCFF"/>
    <a:srgbClr val="00FF00"/>
    <a:srgbClr val="333399"/>
    <a:srgbClr val="FFCC00"/>
    <a:srgbClr val="FF0000"/>
    <a:srgbClr val="FF9933"/>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64" autoAdjust="0"/>
    <p:restoredTop sz="94620" autoAdjust="0"/>
  </p:normalViewPr>
  <p:slideViewPr>
    <p:cSldViewPr>
      <p:cViewPr varScale="1">
        <p:scale>
          <a:sx n="67" d="100"/>
          <a:sy n="67" d="100"/>
        </p:scale>
        <p:origin x="1722"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6461CB-03A1-4997-BF56-8FF7C94EACD2}" type="datetimeFigureOut">
              <a:rPr lang="en-US" smtClean="0"/>
              <a:pPr/>
              <a:t>10/17/2014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88C831F-D6C5-462C-A9C5-17F032D6D677}" type="slidenum">
              <a:rPr lang="en-US" smtClean="0"/>
              <a:pPr/>
              <a:t>‹#›</a:t>
            </a:fld>
            <a:endParaRPr lang="en-US"/>
          </a:p>
        </p:txBody>
      </p:sp>
    </p:spTree>
    <p:extLst>
      <p:ext uri="{BB962C8B-B14F-4D97-AF65-F5344CB8AC3E}">
        <p14:creationId xmlns:p14="http://schemas.microsoft.com/office/powerpoint/2010/main" val="41966954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575B1-36F5-4CA7-9729-923572B65616}"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2FCF-4906-4F26-BF22-4E50AA2304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575B1-36F5-4CA7-9729-923572B65616}" type="datetimeFigureOut">
              <a:rPr lang="en-US" smtClean="0"/>
              <a:pPr/>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2FCF-4906-4F26-BF22-4E50AA2304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wulf@psd202.org" TargetMode="External"/><Relationship Id="rId2" Type="http://schemas.openxmlformats.org/officeDocument/2006/relationships/hyperlink" Target="https://sites.google.com/site/twulf62014/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loc.gov/pictures/item/2006678564/" TargetMode="External"/><Relationship Id="rId3" Type="http://schemas.openxmlformats.org/officeDocument/2006/relationships/hyperlink" Target="http://www.loc.gov/pictures/item/00652177/" TargetMode="External"/><Relationship Id="rId7" Type="http://schemas.openxmlformats.org/officeDocument/2006/relationships/hyperlink" Target="http://www.loc.gov/pictures/item/97514624/" TargetMode="External"/><Relationship Id="rId2" Type="http://schemas.openxmlformats.org/officeDocument/2006/relationships/hyperlink" Target="http://www.loc.gov" TargetMode="External"/><Relationship Id="rId1" Type="http://schemas.openxmlformats.org/officeDocument/2006/relationships/slideLayout" Target="../slideLayouts/slideLayout2.xml"/><Relationship Id="rId6" Type="http://schemas.openxmlformats.org/officeDocument/2006/relationships/hyperlink" Target="http://www.loc.gov/pictures/item/2004673302/" TargetMode="External"/><Relationship Id="rId5" Type="http://schemas.openxmlformats.org/officeDocument/2006/relationships/hyperlink" Target="http://www.loc.gov/pictures/item/2011647025/" TargetMode="External"/><Relationship Id="rId4" Type="http://schemas.openxmlformats.org/officeDocument/2006/relationships/hyperlink" Target="http://www.loc.gov/pictures/item/00652232/" TargetMode="External"/><Relationship Id="rId9" Type="http://schemas.openxmlformats.org/officeDocument/2006/relationships/hyperlink" Target="http://www.loc.gov/pictures/item/9552306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agle.com/2012/11/plymouth-mart/" TargetMode="External"/><Relationship Id="rId2" Type="http://schemas.openxmlformats.org/officeDocument/2006/relationships/hyperlink" Target="http://www.dailykos.com/story/2010/05/25/868486/-Final-Update-16-The-Week-in-Editorial-Cartoons-BP-s-Brilliant-PR-Move" TargetMode="External"/><Relationship Id="rId1" Type="http://schemas.openxmlformats.org/officeDocument/2006/relationships/slideLayout" Target="../slideLayouts/slideLayout2.xml"/><Relationship Id="rId4" Type="http://schemas.openxmlformats.org/officeDocument/2006/relationships/hyperlink" Target="https://omeka.jmu.edu/main/items/browse?advanced%5b0%5d%5belement_id%5d=4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80221"/>
          </a:xfrm>
        </p:spPr>
        <p:txBody>
          <a:bodyPr>
            <a:normAutofit fontScale="90000"/>
          </a:bodyPr>
          <a:lstStyle/>
          <a:p>
            <a:r>
              <a:rPr lang="en-US" dirty="0" smtClean="0">
                <a:solidFill>
                  <a:srgbClr val="FFFF00"/>
                </a:solidFill>
              </a:rPr>
              <a:t>Understanding Political Cartoons</a:t>
            </a:r>
            <a:endParaRPr lang="en-US" dirty="0">
              <a:solidFill>
                <a:srgbClr val="FFFF00"/>
              </a:solidFill>
            </a:endParaRPr>
          </a:p>
        </p:txBody>
      </p:sp>
      <p:sp>
        <p:nvSpPr>
          <p:cNvPr id="3" name="Subtitle 2"/>
          <p:cNvSpPr>
            <a:spLocks noGrp="1"/>
          </p:cNvSpPr>
          <p:nvPr>
            <p:ph type="subTitle" idx="1"/>
          </p:nvPr>
        </p:nvSpPr>
        <p:spPr>
          <a:xfrm>
            <a:off x="1066800" y="680222"/>
            <a:ext cx="7086600" cy="1834378"/>
          </a:xfrm>
        </p:spPr>
        <p:txBody>
          <a:bodyPr>
            <a:normAutofit fontScale="85000" lnSpcReduction="10000"/>
          </a:bodyPr>
          <a:lstStyle/>
          <a:p>
            <a:r>
              <a:rPr lang="en-US" dirty="0" smtClean="0">
                <a:solidFill>
                  <a:srgbClr val="FFFFCC"/>
                </a:solidFill>
              </a:rPr>
              <a:t>Tim Wulf</a:t>
            </a:r>
          </a:p>
          <a:p>
            <a:r>
              <a:rPr lang="en-US" dirty="0" smtClean="0">
                <a:solidFill>
                  <a:srgbClr val="FFFFCC"/>
                </a:solidFill>
              </a:rPr>
              <a:t>Governors State University EDUC </a:t>
            </a:r>
            <a:r>
              <a:rPr lang="en-US" dirty="0" smtClean="0">
                <a:solidFill>
                  <a:srgbClr val="FFFFCC"/>
                </a:solidFill>
              </a:rPr>
              <a:t>7212</a:t>
            </a:r>
          </a:p>
          <a:p>
            <a:r>
              <a:rPr lang="en-US" dirty="0">
                <a:solidFill>
                  <a:schemeClr val="bg1"/>
                </a:solidFill>
              </a:rPr>
              <a:t>https://</a:t>
            </a:r>
            <a:r>
              <a:rPr lang="en-US" dirty="0" smtClean="0">
                <a:solidFill>
                  <a:schemeClr val="bg1"/>
                </a:solidFill>
              </a:rPr>
              <a:t>sites.google.com/site/twulf62014/home</a:t>
            </a:r>
            <a:endParaRPr lang="en-US" dirty="0" smtClean="0">
              <a:solidFill>
                <a:schemeClr val="bg1"/>
              </a:solidFill>
            </a:endParaRPr>
          </a:p>
          <a:p>
            <a:r>
              <a:rPr lang="en-US" dirty="0" smtClean="0">
                <a:solidFill>
                  <a:srgbClr val="FFFFCC"/>
                </a:solidFill>
              </a:rPr>
              <a:t> </a:t>
            </a:r>
            <a:endParaRPr lang="en-US" dirty="0">
              <a:solidFill>
                <a:srgbClr val="FFFFCC"/>
              </a:solidFill>
            </a:endParaRPr>
          </a:p>
        </p:txBody>
      </p:sp>
      <p:pic>
        <p:nvPicPr>
          <p:cNvPr id="4" name="Picture 3" descr="E:\Herb Block\Photo Jan 31, 10 25 07 AM.jpg"/>
          <p:cNvPicPr>
            <a:picLocks noChangeAspect="1" noChangeArrowheads="1"/>
          </p:cNvPicPr>
          <p:nvPr/>
        </p:nvPicPr>
        <p:blipFill>
          <a:blip r:embed="rId2" cstate="print"/>
          <a:srcRect l="6750" t="7725" r="7875" b="11588"/>
          <a:stretch>
            <a:fillRect/>
          </a:stretch>
        </p:blipFill>
        <p:spPr bwMode="auto">
          <a:xfrm>
            <a:off x="4953000" y="2605087"/>
            <a:ext cx="3100571" cy="4267200"/>
          </a:xfrm>
          <a:prstGeom prst="rect">
            <a:avLst/>
          </a:prstGeom>
          <a:noFill/>
        </p:spPr>
      </p:pic>
      <p:pic>
        <p:nvPicPr>
          <p:cNvPr id="5" name="Picture 2" descr="E:\Herb Block\Photo Jan 31, 10 14 54 AM.jpg"/>
          <p:cNvPicPr>
            <a:picLocks noChangeAspect="1" noChangeArrowheads="1"/>
          </p:cNvPicPr>
          <p:nvPr/>
        </p:nvPicPr>
        <p:blipFill>
          <a:blip r:embed="rId3" cstate="print"/>
          <a:srcRect l="5625" t="7734" r="13500" b="20881"/>
          <a:stretch>
            <a:fillRect/>
          </a:stretch>
        </p:blipFill>
        <p:spPr bwMode="auto">
          <a:xfrm>
            <a:off x="1219200" y="2605087"/>
            <a:ext cx="3352800" cy="4304769"/>
          </a:xfrm>
          <a:prstGeom prst="rect">
            <a:avLst/>
          </a:prstGeom>
          <a:noFill/>
        </p:spPr>
      </p:pic>
      <p:pic>
        <p:nvPicPr>
          <p:cNvPr id="6" name="Picture 5"/>
          <p:cNvPicPr>
            <a:picLocks noChangeAspect="1"/>
          </p:cNvPicPr>
          <p:nvPr/>
        </p:nvPicPr>
        <p:blipFill>
          <a:blip r:embed="rId4"/>
          <a:stretch>
            <a:fillRect/>
          </a:stretch>
        </p:blipFill>
        <p:spPr>
          <a:xfrm>
            <a:off x="709612" y="2039603"/>
            <a:ext cx="7803556" cy="3170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1692.jpg"/>
          <p:cNvPicPr>
            <a:picLocks noGrp="1" noChangeAspect="1"/>
          </p:cNvPicPr>
          <p:nvPr>
            <p:ph idx="1"/>
          </p:nvPr>
        </p:nvPicPr>
        <p:blipFill>
          <a:blip r:embed="rId2" cstate="print"/>
          <a:srcRect b="4851"/>
          <a:stretch>
            <a:fillRect/>
          </a:stretch>
        </p:blipFill>
        <p:spPr>
          <a:xfrm>
            <a:off x="0" y="0"/>
            <a:ext cx="9117754" cy="6220265"/>
          </a:xfrm>
          <a:prstGeom prst="rect">
            <a:avLst/>
          </a:prstGeom>
        </p:spPr>
      </p:pic>
      <p:sp>
        <p:nvSpPr>
          <p:cNvPr id="5" name="Rounded Rectangular Callout 4"/>
          <p:cNvSpPr/>
          <p:nvPr/>
        </p:nvSpPr>
        <p:spPr>
          <a:xfrm>
            <a:off x="152400" y="4191000"/>
            <a:ext cx="3581400" cy="917448"/>
          </a:xfrm>
          <a:prstGeom prst="wedgeRoundRectCallout">
            <a:avLst>
              <a:gd name="adj1" fmla="val 16629"/>
              <a:gd name="adj2" fmla="val 1152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Historical Reference</a:t>
            </a:r>
          </a:p>
          <a:p>
            <a:pPr algn="ctr"/>
            <a:r>
              <a:rPr lang="en-US" sz="1600" b="1" dirty="0" smtClean="0">
                <a:solidFill>
                  <a:schemeClr val="tx1">
                    <a:lumMod val="95000"/>
                    <a:lumOff val="5000"/>
                  </a:schemeClr>
                </a:solidFill>
              </a:rPr>
              <a:t>Native Americans are talking with Filipinos over the telegraph.</a:t>
            </a:r>
            <a:endParaRPr lang="en-US" sz="1600" b="1" dirty="0">
              <a:solidFill>
                <a:schemeClr val="tx1">
                  <a:lumMod val="95000"/>
                  <a:lumOff val="5000"/>
                </a:schemeClr>
              </a:solidFill>
            </a:endParaRPr>
          </a:p>
        </p:txBody>
      </p:sp>
      <p:sp>
        <p:nvSpPr>
          <p:cNvPr id="6" name="Rounded Rectangular Callout 5"/>
          <p:cNvSpPr/>
          <p:nvPr/>
        </p:nvSpPr>
        <p:spPr>
          <a:xfrm>
            <a:off x="5029200" y="3733800"/>
            <a:ext cx="4114800" cy="1222248"/>
          </a:xfrm>
          <a:prstGeom prst="wedgeRoundRectCallout">
            <a:avLst>
              <a:gd name="adj1" fmla="val -34399"/>
              <a:gd name="adj2" fmla="val 10994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Historical Reference</a:t>
            </a:r>
          </a:p>
          <a:p>
            <a:pPr algn="ctr"/>
            <a:r>
              <a:rPr lang="en-US" sz="1600" b="1" dirty="0" smtClean="0">
                <a:solidFill>
                  <a:schemeClr val="tx1">
                    <a:lumMod val="95000"/>
                    <a:lumOff val="5000"/>
                  </a:schemeClr>
                </a:solidFill>
              </a:rPr>
              <a:t>The title is “Speaking from Experience” and the Native Americans are telling the Filipinos to “be good, or you will be dead.”</a:t>
            </a:r>
            <a:endParaRPr lang="en-US" sz="1600" b="1" dirty="0">
              <a:solidFill>
                <a:schemeClr val="tx1">
                  <a:lumMod val="95000"/>
                  <a:lumOff val="5000"/>
                </a:schemeClr>
              </a:solidFill>
            </a:endParaRPr>
          </a:p>
        </p:txBody>
      </p:sp>
      <p:sp>
        <p:nvSpPr>
          <p:cNvPr id="7" name="Rounded Rectangular Callout 6"/>
          <p:cNvSpPr/>
          <p:nvPr/>
        </p:nvSpPr>
        <p:spPr>
          <a:xfrm>
            <a:off x="4800600" y="762000"/>
            <a:ext cx="4191000" cy="993648"/>
          </a:xfrm>
          <a:prstGeom prst="wedgeRoundRectCallout">
            <a:avLst>
              <a:gd name="adj1" fmla="val 21331"/>
              <a:gd name="adj2" fmla="val 24136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Historical Reference</a:t>
            </a:r>
          </a:p>
          <a:p>
            <a:pPr algn="ctr"/>
            <a:r>
              <a:rPr lang="en-US" sz="1600" b="1" dirty="0" smtClean="0">
                <a:solidFill>
                  <a:schemeClr val="tx1">
                    <a:lumMod val="95000"/>
                    <a:lumOff val="5000"/>
                  </a:schemeClr>
                </a:solidFill>
              </a:rPr>
              <a:t>I know that Native Americans were pushed off their land and killed by American settlers.</a:t>
            </a:r>
            <a:endParaRPr lang="en-US" sz="1600" b="1" dirty="0">
              <a:solidFill>
                <a:schemeClr val="tx1">
                  <a:lumMod val="95000"/>
                  <a:lumOff val="5000"/>
                </a:schemeClr>
              </a:solidFill>
            </a:endParaRPr>
          </a:p>
        </p:txBody>
      </p:sp>
      <p:grpSp>
        <p:nvGrpSpPr>
          <p:cNvPr id="12" name="Group 11"/>
          <p:cNvGrpSpPr/>
          <p:nvPr/>
        </p:nvGrpSpPr>
        <p:grpSpPr>
          <a:xfrm>
            <a:off x="0" y="0"/>
            <a:ext cx="2667000" cy="838200"/>
            <a:chOff x="0" y="0"/>
            <a:chExt cx="2667000" cy="838200"/>
          </a:xfrm>
        </p:grpSpPr>
        <p:sp>
          <p:nvSpPr>
            <p:cNvPr id="10" name="Rounded Rectangular Callout 9"/>
            <p:cNvSpPr/>
            <p:nvPr/>
          </p:nvSpPr>
          <p:spPr>
            <a:xfrm>
              <a:off x="0" y="0"/>
              <a:ext cx="2667000" cy="838200"/>
            </a:xfrm>
            <a:prstGeom prst="wedgeRoundRectCallout">
              <a:avLst>
                <a:gd name="adj1" fmla="val 127825"/>
                <a:gd name="adj2" fmla="val 7607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tx1">
                    <a:lumMod val="95000"/>
                    <a:lumOff val="5000"/>
                  </a:schemeClr>
                </a:solidFill>
              </a:endParaRPr>
            </a:p>
          </p:txBody>
        </p:sp>
        <p:grpSp>
          <p:nvGrpSpPr>
            <p:cNvPr id="11" name="Group 10"/>
            <p:cNvGrpSpPr/>
            <p:nvPr/>
          </p:nvGrpSpPr>
          <p:grpSpPr>
            <a:xfrm>
              <a:off x="0" y="0"/>
              <a:ext cx="2667000" cy="838200"/>
              <a:chOff x="0" y="0"/>
              <a:chExt cx="2667000" cy="838200"/>
            </a:xfrm>
          </p:grpSpPr>
          <p:sp>
            <p:nvSpPr>
              <p:cNvPr id="9" name="Rounded Rectangular Callout 8"/>
              <p:cNvSpPr/>
              <p:nvPr/>
            </p:nvSpPr>
            <p:spPr>
              <a:xfrm>
                <a:off x="0" y="0"/>
                <a:ext cx="2667000" cy="838200"/>
              </a:xfrm>
              <a:prstGeom prst="wedgeRoundRectCallout">
                <a:avLst>
                  <a:gd name="adj1" fmla="val 137695"/>
                  <a:gd name="adj2" fmla="val 39342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tx1">
                      <a:lumMod val="95000"/>
                      <a:lumOff val="5000"/>
                    </a:schemeClr>
                  </a:solidFill>
                </a:endParaRPr>
              </a:p>
            </p:txBody>
          </p:sp>
          <p:sp>
            <p:nvSpPr>
              <p:cNvPr id="8" name="Rounded Rectangular Callout 7"/>
              <p:cNvSpPr/>
              <p:nvPr/>
            </p:nvSpPr>
            <p:spPr>
              <a:xfrm>
                <a:off x="0" y="0"/>
                <a:ext cx="2667000" cy="838200"/>
              </a:xfrm>
              <a:prstGeom prst="wedgeRoundRectCallout">
                <a:avLst>
                  <a:gd name="adj1" fmla="val -31584"/>
                  <a:gd name="adj2" fmla="val 19012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Historical Reference</a:t>
                </a:r>
              </a:p>
              <a:p>
                <a:pPr algn="ctr"/>
                <a:r>
                  <a:rPr lang="en-US" sz="1600" b="1" dirty="0" smtClean="0">
                    <a:solidFill>
                      <a:schemeClr val="tx1">
                        <a:lumMod val="95000"/>
                        <a:lumOff val="5000"/>
                      </a:schemeClr>
                    </a:solidFill>
                  </a:rPr>
                  <a:t>The sign says “Last of a once powerful race.”</a:t>
                </a:r>
                <a:endParaRPr lang="en-US" sz="1600" b="1" dirty="0">
                  <a:solidFill>
                    <a:schemeClr val="tx1">
                      <a:lumMod val="95000"/>
                      <a:lumOff val="5000"/>
                    </a:schemeClr>
                  </a:solidFill>
                </a:endParaRPr>
              </a:p>
            </p:txBody>
          </p:sp>
        </p:grpSp>
      </p:grpSp>
      <p:grpSp>
        <p:nvGrpSpPr>
          <p:cNvPr id="15" name="Group 14"/>
          <p:cNvGrpSpPr/>
          <p:nvPr/>
        </p:nvGrpSpPr>
        <p:grpSpPr>
          <a:xfrm>
            <a:off x="2895600" y="990600"/>
            <a:ext cx="1981200" cy="1374648"/>
            <a:chOff x="2895600" y="990600"/>
            <a:chExt cx="1981200" cy="1374648"/>
          </a:xfrm>
        </p:grpSpPr>
        <p:sp>
          <p:nvSpPr>
            <p:cNvPr id="13" name="Rounded Rectangular Callout 12"/>
            <p:cNvSpPr/>
            <p:nvPr/>
          </p:nvSpPr>
          <p:spPr>
            <a:xfrm>
              <a:off x="2895600" y="990600"/>
              <a:ext cx="1981200" cy="1374648"/>
            </a:xfrm>
            <a:prstGeom prst="wedgeRoundRectCallout">
              <a:avLst>
                <a:gd name="adj1" fmla="val -78759"/>
                <a:gd name="adj2" fmla="val 3948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Irony</a:t>
              </a:r>
            </a:p>
            <a:p>
              <a:pPr algn="ctr"/>
              <a:r>
                <a:rPr lang="en-US" sz="1600" b="1" dirty="0" smtClean="0">
                  <a:solidFill>
                    <a:schemeClr val="tx1">
                      <a:lumMod val="95000"/>
                      <a:lumOff val="5000"/>
                    </a:schemeClr>
                  </a:solidFill>
                </a:rPr>
                <a:t>What happened to the Indians is about to happen to the Filipinos.</a:t>
              </a:r>
            </a:p>
            <a:p>
              <a:pPr algn="ctr"/>
              <a:endParaRPr lang="en-US" dirty="0">
                <a:solidFill>
                  <a:schemeClr val="tx1">
                    <a:lumMod val="95000"/>
                    <a:lumOff val="5000"/>
                  </a:schemeClr>
                </a:solidFill>
              </a:endParaRPr>
            </a:p>
          </p:txBody>
        </p:sp>
        <p:sp>
          <p:nvSpPr>
            <p:cNvPr id="14" name="Rounded Rectangular Callout 13"/>
            <p:cNvSpPr/>
            <p:nvPr/>
          </p:nvSpPr>
          <p:spPr>
            <a:xfrm>
              <a:off x="2895600" y="990600"/>
              <a:ext cx="1981200" cy="1374648"/>
            </a:xfrm>
            <a:prstGeom prst="wedgeRoundRectCallout">
              <a:avLst>
                <a:gd name="adj1" fmla="val 92570"/>
                <a:gd name="adj2" fmla="val 9088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Irony</a:t>
              </a:r>
            </a:p>
            <a:p>
              <a:pPr algn="ctr"/>
              <a:r>
                <a:rPr lang="en-US" sz="1600" b="1" dirty="0" smtClean="0">
                  <a:solidFill>
                    <a:schemeClr val="tx1">
                      <a:lumMod val="95000"/>
                      <a:lumOff val="5000"/>
                    </a:schemeClr>
                  </a:solidFill>
                </a:rPr>
                <a:t>What happened to the Indians is about to happen to the Filipinos.</a:t>
              </a:r>
            </a:p>
            <a:p>
              <a:pPr algn="ctr"/>
              <a:endParaRPr lang="en-US" dirty="0">
                <a:solidFill>
                  <a:schemeClr val="tx1">
                    <a:lumMod val="95000"/>
                    <a:lumOff val="5000"/>
                  </a:schemeClr>
                </a:solidFill>
              </a:endParaRPr>
            </a:p>
          </p:txBody>
        </p:sp>
      </p:grpSp>
      <p:grpSp>
        <p:nvGrpSpPr>
          <p:cNvPr id="18" name="Group 17"/>
          <p:cNvGrpSpPr/>
          <p:nvPr/>
        </p:nvGrpSpPr>
        <p:grpSpPr>
          <a:xfrm>
            <a:off x="2971800" y="304800"/>
            <a:ext cx="1981200" cy="1143000"/>
            <a:chOff x="2971800" y="304800"/>
            <a:chExt cx="1981200" cy="1143000"/>
          </a:xfrm>
        </p:grpSpPr>
        <p:sp>
          <p:nvSpPr>
            <p:cNvPr id="16" name="Rounded Rectangular Callout 15"/>
            <p:cNvSpPr/>
            <p:nvPr/>
          </p:nvSpPr>
          <p:spPr>
            <a:xfrm>
              <a:off x="2971800" y="304800"/>
              <a:ext cx="1981200" cy="990600"/>
            </a:xfrm>
            <a:prstGeom prst="wedgeRoundRectCallout">
              <a:avLst>
                <a:gd name="adj1" fmla="val -100437"/>
                <a:gd name="adj2" fmla="val 17914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Symbols</a:t>
              </a:r>
            </a:p>
            <a:p>
              <a:pPr algn="ctr"/>
              <a:r>
                <a:rPr lang="en-US" sz="1600" b="1" dirty="0" smtClean="0">
                  <a:solidFill>
                    <a:schemeClr val="tx1">
                      <a:lumMod val="95000"/>
                      <a:lumOff val="5000"/>
                    </a:schemeClr>
                  </a:solidFill>
                </a:rPr>
                <a:t>Tepees, feathers, shields, palm trees.</a:t>
              </a:r>
            </a:p>
            <a:p>
              <a:pPr algn="ctr"/>
              <a:endParaRPr lang="en-US" dirty="0">
                <a:solidFill>
                  <a:schemeClr val="tx1">
                    <a:lumMod val="95000"/>
                    <a:lumOff val="5000"/>
                  </a:schemeClr>
                </a:solidFill>
              </a:endParaRPr>
            </a:p>
          </p:txBody>
        </p:sp>
        <p:sp>
          <p:nvSpPr>
            <p:cNvPr id="17" name="Rounded Rectangular Callout 16"/>
            <p:cNvSpPr/>
            <p:nvPr/>
          </p:nvSpPr>
          <p:spPr>
            <a:xfrm>
              <a:off x="2971800" y="304800"/>
              <a:ext cx="1981200" cy="1143000"/>
            </a:xfrm>
            <a:prstGeom prst="wedgeRoundRectCallout">
              <a:avLst>
                <a:gd name="adj1" fmla="val 75087"/>
                <a:gd name="adj2" fmla="val 14697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Symbols</a:t>
              </a:r>
            </a:p>
            <a:p>
              <a:pPr algn="ctr"/>
              <a:r>
                <a:rPr lang="en-US" sz="1600" b="1" dirty="0" smtClean="0">
                  <a:solidFill>
                    <a:schemeClr val="tx1">
                      <a:lumMod val="95000"/>
                      <a:lumOff val="5000"/>
                    </a:schemeClr>
                  </a:solidFill>
                </a:rPr>
                <a:t>Signs, tepees, feathers, shields, palm trees.</a:t>
              </a:r>
            </a:p>
            <a:p>
              <a:pPr algn="ctr"/>
              <a:endParaRPr lang="en-US" dirty="0">
                <a:solidFill>
                  <a:schemeClr val="tx1">
                    <a:lumMod val="95000"/>
                    <a:lumOff val="5000"/>
                  </a:schemeClr>
                </a:solidFill>
              </a:endParaRPr>
            </a:p>
          </p:txBody>
        </p:sp>
      </p:grpSp>
      <p:grpSp>
        <p:nvGrpSpPr>
          <p:cNvPr id="21" name="Group 20"/>
          <p:cNvGrpSpPr/>
          <p:nvPr/>
        </p:nvGrpSpPr>
        <p:grpSpPr>
          <a:xfrm>
            <a:off x="1143000" y="3962400"/>
            <a:ext cx="3124200" cy="1066800"/>
            <a:chOff x="1143000" y="3962400"/>
            <a:chExt cx="3124200" cy="1066800"/>
          </a:xfrm>
        </p:grpSpPr>
        <p:sp>
          <p:nvSpPr>
            <p:cNvPr id="19" name="Rounded Rectangular Callout 18"/>
            <p:cNvSpPr/>
            <p:nvPr/>
          </p:nvSpPr>
          <p:spPr>
            <a:xfrm>
              <a:off x="1143000" y="3962400"/>
              <a:ext cx="3124200" cy="1066800"/>
            </a:xfrm>
            <a:prstGeom prst="wedgeRoundRectCallout">
              <a:avLst>
                <a:gd name="adj1" fmla="val -39683"/>
                <a:gd name="adj2" fmla="val -13904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Stereotypes</a:t>
              </a:r>
            </a:p>
            <a:p>
              <a:pPr algn="ctr"/>
              <a:r>
                <a:rPr lang="en-US" sz="1600" b="1" dirty="0" smtClean="0">
                  <a:solidFill>
                    <a:schemeClr val="tx1">
                      <a:lumMod val="95000"/>
                      <a:lumOff val="5000"/>
                    </a:schemeClr>
                  </a:solidFill>
                </a:rPr>
                <a:t>Indians in clothing, Filipino facial features and culture</a:t>
              </a:r>
            </a:p>
            <a:p>
              <a:pPr algn="ctr"/>
              <a:endParaRPr lang="en-US" dirty="0">
                <a:solidFill>
                  <a:schemeClr val="tx1">
                    <a:lumMod val="95000"/>
                    <a:lumOff val="5000"/>
                  </a:schemeClr>
                </a:solidFill>
              </a:endParaRPr>
            </a:p>
          </p:txBody>
        </p:sp>
        <p:sp>
          <p:nvSpPr>
            <p:cNvPr id="20" name="Rounded Rectangular Callout 19"/>
            <p:cNvSpPr/>
            <p:nvPr/>
          </p:nvSpPr>
          <p:spPr>
            <a:xfrm>
              <a:off x="1143000" y="3962400"/>
              <a:ext cx="3124200" cy="1066800"/>
            </a:xfrm>
            <a:prstGeom prst="wedgeRoundRectCallout">
              <a:avLst>
                <a:gd name="adj1" fmla="val 137257"/>
                <a:gd name="adj2" fmla="val -161119"/>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Stereotypes</a:t>
              </a:r>
            </a:p>
            <a:p>
              <a:pPr algn="ctr"/>
              <a:r>
                <a:rPr lang="en-US" sz="1600" b="1" dirty="0" smtClean="0">
                  <a:solidFill>
                    <a:schemeClr val="tx1">
                      <a:lumMod val="95000"/>
                      <a:lumOff val="5000"/>
                    </a:schemeClr>
                  </a:solidFill>
                </a:rPr>
                <a:t>Indians in clothing, Filipino facial features and clothing</a:t>
              </a:r>
            </a:p>
            <a:p>
              <a:pPr algn="ctr"/>
              <a:endParaRPr lang="en-US" dirty="0">
                <a:solidFill>
                  <a:schemeClr val="tx1">
                    <a:lumMod val="95000"/>
                    <a:lumOff val="5000"/>
                  </a:schemeClr>
                </a:solidFill>
              </a:endParaRPr>
            </a:p>
          </p:txBody>
        </p:sp>
      </p:grpSp>
      <p:sp>
        <p:nvSpPr>
          <p:cNvPr id="22" name="Rounded Rectangular Callout 21"/>
          <p:cNvSpPr/>
          <p:nvPr/>
        </p:nvSpPr>
        <p:spPr>
          <a:xfrm>
            <a:off x="5715000" y="609600"/>
            <a:ext cx="3124200" cy="1143000"/>
          </a:xfrm>
          <a:prstGeom prst="wedgeRoundRectCallout">
            <a:avLst>
              <a:gd name="adj1" fmla="val -132366"/>
              <a:gd name="adj2" fmla="val 13498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Simplification</a:t>
            </a:r>
          </a:p>
          <a:p>
            <a:pPr algn="ctr"/>
            <a:r>
              <a:rPr lang="en-US" sz="1600" b="1" dirty="0" smtClean="0">
                <a:solidFill>
                  <a:schemeClr val="tx1">
                    <a:lumMod val="95000"/>
                    <a:lumOff val="5000"/>
                  </a:schemeClr>
                </a:solidFill>
              </a:rPr>
              <a:t>Generic characters and setting are used.  Distances are greatly reduced.</a:t>
            </a:r>
          </a:p>
          <a:p>
            <a:pPr algn="ctr"/>
            <a:endParaRPr lang="en-US" dirty="0">
              <a:solidFill>
                <a:schemeClr val="tx1">
                  <a:lumMod val="95000"/>
                  <a:lumOff val="5000"/>
                </a:schemeClr>
              </a:solidFill>
            </a:endParaRPr>
          </a:p>
        </p:txBody>
      </p:sp>
      <p:sp>
        <p:nvSpPr>
          <p:cNvPr id="23" name="Rounded Rectangle 22"/>
          <p:cNvSpPr/>
          <p:nvPr/>
        </p:nvSpPr>
        <p:spPr>
          <a:xfrm>
            <a:off x="2667000" y="457200"/>
            <a:ext cx="3352800" cy="1371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Analogy</a:t>
            </a:r>
          </a:p>
          <a:p>
            <a:pPr algn="ctr"/>
            <a:r>
              <a:rPr lang="en-US" sz="1600" b="1" dirty="0" smtClean="0">
                <a:solidFill>
                  <a:schemeClr val="tx1">
                    <a:lumMod val="95000"/>
                    <a:lumOff val="5000"/>
                  </a:schemeClr>
                </a:solidFill>
              </a:rPr>
              <a:t>The experiences of Native Americans are being compared to those of the Filipinos.</a:t>
            </a:r>
            <a:endParaRPr lang="en-US" sz="1600" b="1" dirty="0">
              <a:solidFill>
                <a:schemeClr val="tx1">
                  <a:lumMod val="95000"/>
                  <a:lumOff val="5000"/>
                </a:schemeClr>
              </a:solidFill>
            </a:endParaRPr>
          </a:p>
        </p:txBody>
      </p:sp>
      <p:sp>
        <p:nvSpPr>
          <p:cNvPr id="24" name="Rounded Rectangle 23"/>
          <p:cNvSpPr/>
          <p:nvPr/>
        </p:nvSpPr>
        <p:spPr>
          <a:xfrm>
            <a:off x="2286000" y="228600"/>
            <a:ext cx="3352800" cy="2590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smtClean="0">
                <a:solidFill>
                  <a:schemeClr val="tx1">
                    <a:lumMod val="95000"/>
                    <a:lumOff val="5000"/>
                  </a:schemeClr>
                </a:solidFill>
              </a:rPr>
              <a:t>Topic/Meaning</a:t>
            </a:r>
          </a:p>
          <a:p>
            <a:pPr algn="ctr"/>
            <a:r>
              <a:rPr lang="en-US" sz="1600" b="1" dirty="0" smtClean="0">
                <a:solidFill>
                  <a:schemeClr val="tx1">
                    <a:lumMod val="95000"/>
                    <a:lumOff val="5000"/>
                  </a:schemeClr>
                </a:solidFill>
              </a:rPr>
              <a:t>In 1898 the U.S. won control of the Philippines as a result of the Spanish American War.  Over the next 2-3 decades, the U.S. attempted to control this new colony—frequently through horrible violence.  MANY Americans opposed this policy.</a:t>
            </a:r>
            <a:endParaRPr lang="en-US" sz="16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nodeType="clickEffect">
                                  <p:stCondLst>
                                    <p:cond delay="0"/>
                                  </p:stCondLst>
                                  <p:childTnLst>
                                    <p:animEffect transition="out" filter="diamond(in)">
                                      <p:cBhvr>
                                        <p:cTn id="61" dur="2000"/>
                                        <p:tgtEl>
                                          <p:spTgt spid="18"/>
                                        </p:tgtEl>
                                      </p:cBhvr>
                                    </p:animEffect>
                                    <p:set>
                                      <p:cBhvr>
                                        <p:cTn id="62" dur="1" fill="hold">
                                          <p:stCondLst>
                                            <p:cond delay="19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heckerboard(across)">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xit" presetSubtype="10" fill="hold" grpId="1" nodeType="clickEffect">
                                  <p:stCondLst>
                                    <p:cond delay="0"/>
                                  </p:stCondLst>
                                  <p:childTnLst>
                                    <p:animEffect transition="out" filter="checkerboard(across)">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dissolv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22" grpId="0" animBg="1"/>
      <p:bldP spid="22" grpId="1" animBg="1"/>
      <p:bldP spid="23" grpId="0" animBg="1"/>
      <p:bldP spid="23" grpId="1" animBg="1"/>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a:bodyPr>
          <a:lstStyle/>
          <a:p>
            <a:pPr algn="ctr">
              <a:buNone/>
            </a:pPr>
            <a:endParaRPr lang="en-US" sz="4000" b="1" dirty="0" smtClean="0">
              <a:solidFill>
                <a:srgbClr val="FFCC00"/>
              </a:solidFill>
              <a:latin typeface="Comic Sans MS" pitchFamily="66" charset="0"/>
            </a:endParaRPr>
          </a:p>
          <a:p>
            <a:pPr algn="ctr">
              <a:buNone/>
            </a:pPr>
            <a:r>
              <a:rPr lang="en-US" sz="4000" b="1" dirty="0" smtClean="0">
                <a:solidFill>
                  <a:srgbClr val="FFCC00"/>
                </a:solidFill>
                <a:latin typeface="Comic Sans MS" pitchFamily="66" charset="0"/>
              </a:rPr>
              <a:t>Understanding Political Cartoons</a:t>
            </a:r>
          </a:p>
          <a:p>
            <a:pPr algn="ctr">
              <a:buNone/>
            </a:pPr>
            <a:r>
              <a:rPr lang="en-US" sz="4000" b="1" dirty="0" smtClean="0">
                <a:solidFill>
                  <a:srgbClr val="FFCC00"/>
                </a:solidFill>
                <a:latin typeface="Comic Sans MS" pitchFamily="66" charset="0"/>
              </a:rPr>
              <a:t>Part II</a:t>
            </a:r>
          </a:p>
          <a:p>
            <a:pPr algn="ctr">
              <a:buNone/>
            </a:pPr>
            <a:endParaRPr lang="en-US" sz="4000" b="1" dirty="0" smtClean="0">
              <a:solidFill>
                <a:srgbClr val="FFCC00"/>
              </a:solidFill>
              <a:latin typeface="Comic Sans MS" pitchFamily="66" charset="0"/>
            </a:endParaRPr>
          </a:p>
          <a:p>
            <a:pPr algn="ctr">
              <a:buNone/>
            </a:pPr>
            <a:r>
              <a:rPr lang="en-US" sz="3500" b="1" dirty="0" smtClean="0">
                <a:solidFill>
                  <a:srgbClr val="FFCC00"/>
                </a:solidFill>
                <a:latin typeface="Comic Sans MS" pitchFamily="66" charset="0"/>
              </a:rPr>
              <a:t>The Road to Revolution</a:t>
            </a:r>
            <a:endParaRPr lang="en-US" sz="3500" b="1" dirty="0">
              <a:solidFill>
                <a:srgbClr val="FFCC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63562"/>
          </a:xfrm>
        </p:spPr>
        <p:txBody>
          <a:bodyPr>
            <a:normAutofit fontScale="90000"/>
          </a:bodyPr>
          <a:lstStyle/>
          <a:p>
            <a:r>
              <a:rPr lang="en-US" b="1" u="sng" dirty="0" smtClean="0">
                <a:solidFill>
                  <a:srgbClr val="FF0000"/>
                </a:solidFill>
              </a:rPr>
              <a:t>Colonial Cartoons</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marL="0" indent="0"/>
            <a:r>
              <a:rPr lang="en-US" dirty="0" smtClean="0">
                <a:solidFill>
                  <a:srgbClr val="FFFF00"/>
                </a:solidFill>
              </a:rPr>
              <a:t>  </a:t>
            </a:r>
            <a:r>
              <a:rPr lang="en-US" sz="2800" dirty="0" smtClean="0">
                <a:solidFill>
                  <a:srgbClr val="FFFF00"/>
                </a:solidFill>
              </a:rPr>
              <a:t>We will now use our analysis tools to study four cartoons created between the French &amp; Indian War and the American Revolution.  </a:t>
            </a:r>
          </a:p>
          <a:p>
            <a:pPr marL="0" indent="0"/>
            <a:endParaRPr lang="en-US" sz="2800" dirty="0" smtClean="0">
              <a:solidFill>
                <a:srgbClr val="FFFF00"/>
              </a:solidFill>
            </a:endParaRPr>
          </a:p>
          <a:p>
            <a:pPr marL="0" indent="0"/>
            <a:r>
              <a:rPr lang="en-US" sz="2800" dirty="0" smtClean="0">
                <a:solidFill>
                  <a:srgbClr val="FFFF00"/>
                </a:solidFill>
              </a:rPr>
              <a:t>  As you study the cartoons, keep this focus question in mind.  It will be asked again at the end of the activity.</a:t>
            </a:r>
          </a:p>
          <a:p>
            <a:pPr marL="400050" lvl="1" indent="0">
              <a:buNone/>
            </a:pPr>
            <a:r>
              <a:rPr lang="en-US" sz="3300" b="1" dirty="0" smtClean="0">
                <a:solidFill>
                  <a:srgbClr val="FF0000"/>
                </a:solidFill>
              </a:rPr>
              <a:t>What was the colonial opinion of British tax laws and how did they make their feelings known?</a:t>
            </a:r>
          </a:p>
          <a:p>
            <a:pPr marL="400050" lvl="1" indent="0"/>
            <a:endParaRPr lang="en-US" sz="2400" dirty="0" smtClean="0">
              <a:solidFill>
                <a:srgbClr val="FFFF00"/>
              </a:solidFill>
            </a:endParaRPr>
          </a:p>
          <a:p>
            <a:pPr marL="0" indent="0"/>
            <a:r>
              <a:rPr lang="en-US" sz="2800" dirty="0" smtClean="0">
                <a:solidFill>
                  <a:srgbClr val="FFFF00"/>
                </a:solidFill>
              </a:rPr>
              <a:t>  Each station requires the completion of an “Image Analysis” sheet and a “Political Cartoon Analysis” sheet.  You should work as a team, but each person is responsible for completing a form.  </a:t>
            </a:r>
          </a:p>
          <a:p>
            <a:pPr marL="0" indent="0"/>
            <a:endParaRPr lang="en-US" sz="2800" dirty="0" smtClean="0">
              <a:solidFill>
                <a:srgbClr val="FFFF00"/>
              </a:solidFill>
            </a:endParaRPr>
          </a:p>
          <a:p>
            <a:pPr marL="0" indent="0"/>
            <a:r>
              <a:rPr lang="en-US" sz="2800" dirty="0" smtClean="0">
                <a:solidFill>
                  <a:srgbClr val="FFFF00"/>
                </a:solidFill>
              </a:rPr>
              <a:t>At the end of the activity each partner should have two “Image Analysis” sheets and two “Political Cartoon Analysis” sheets done in their own handwriting.</a:t>
            </a:r>
          </a:p>
          <a:p>
            <a:pPr marL="0" indent="0"/>
            <a:endParaRPr lang="en-US" sz="2800" dirty="0" smtClean="0">
              <a:solidFill>
                <a:srgbClr val="FFFF00"/>
              </a:solidFill>
            </a:endParaRPr>
          </a:p>
          <a:p>
            <a:pPr marL="0" indent="0"/>
            <a:r>
              <a:rPr lang="en-US" sz="2800" dirty="0" smtClean="0">
                <a:solidFill>
                  <a:srgbClr val="FFFF00"/>
                </a:solidFill>
              </a:rPr>
              <a:t>You will have 15 minutes at each station.</a:t>
            </a:r>
          </a:p>
          <a:p>
            <a:pPr marL="0" indent="0"/>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test.jpg"/>
          <p:cNvPicPr>
            <a:picLocks noChangeAspect="1"/>
          </p:cNvPicPr>
          <p:nvPr/>
        </p:nvPicPr>
        <p:blipFill>
          <a:blip r:embed="rId2" cstate="print"/>
          <a:stretch>
            <a:fillRect/>
          </a:stretch>
        </p:blipFill>
        <p:spPr>
          <a:xfrm>
            <a:off x="-1" y="609600"/>
            <a:ext cx="4246959" cy="6248400"/>
          </a:xfrm>
          <a:prstGeom prst="rect">
            <a:avLst/>
          </a:prstGeom>
        </p:spPr>
      </p:pic>
      <p:pic>
        <p:nvPicPr>
          <p:cNvPr id="5" name="Picture 4" descr="the bostonians in distress.jpg"/>
          <p:cNvPicPr>
            <a:picLocks noChangeAspect="1"/>
          </p:cNvPicPr>
          <p:nvPr/>
        </p:nvPicPr>
        <p:blipFill>
          <a:blip r:embed="rId3" cstate="print"/>
          <a:srcRect l="8584" t="6250" r="8584" b="12500"/>
          <a:stretch>
            <a:fillRect/>
          </a:stretch>
        </p:blipFill>
        <p:spPr>
          <a:xfrm>
            <a:off x="4505826" y="609600"/>
            <a:ext cx="4638174" cy="6248400"/>
          </a:xfrm>
          <a:prstGeom prst="rect">
            <a:avLst/>
          </a:prstGeom>
        </p:spPr>
      </p:pic>
      <p:sp>
        <p:nvSpPr>
          <p:cNvPr id="9" name="Rounded Rectangle 8"/>
          <p:cNvSpPr/>
          <p:nvPr/>
        </p:nvSpPr>
        <p:spPr>
          <a:xfrm>
            <a:off x="4419600" y="0"/>
            <a:ext cx="4724400" cy="685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tx1"/>
                </a:solidFill>
              </a:rPr>
              <a:t>“The Bostonian’s Paying the Excise Man or Tarring and Feathering”</a:t>
            </a:r>
          </a:p>
          <a:p>
            <a:pPr algn="ctr"/>
            <a:endParaRPr lang="en-US" sz="2000" b="1" dirty="0" smtClean="0">
              <a:solidFill>
                <a:schemeClr val="tx1"/>
              </a:solidFill>
            </a:endParaRPr>
          </a:p>
          <a:p>
            <a:pPr algn="ctr"/>
            <a:r>
              <a:rPr lang="en-US" sz="2000" b="1" dirty="0" smtClean="0">
                <a:solidFill>
                  <a:schemeClr val="tx1"/>
                </a:solidFill>
              </a:rPr>
              <a:t>This image shows Bostonians, possible members of the Sons of Liberty, carrying out a violent attack on a tax collector.  He has been tarred and feathered and is having hot tea forced down his throat.  The tar bucket can be seen in the lower left hand corner.  </a:t>
            </a:r>
          </a:p>
          <a:p>
            <a:pPr algn="ctr"/>
            <a:endParaRPr lang="en-US" sz="2000" b="1" dirty="0" smtClean="0">
              <a:solidFill>
                <a:schemeClr val="tx1"/>
              </a:solidFill>
            </a:endParaRPr>
          </a:p>
          <a:p>
            <a:pPr algn="ctr"/>
            <a:r>
              <a:rPr lang="en-US" sz="2000" b="1" dirty="0" smtClean="0">
                <a:solidFill>
                  <a:schemeClr val="tx1"/>
                </a:solidFill>
              </a:rPr>
              <a:t>Other symbols of colonial protest include a noose hanging from the tree, the Stamp Act posted upside-down on the “Liberty Tree”, a club in one man’s hand and what is probably tea being dumped off the ships in the background.</a:t>
            </a:r>
            <a:endParaRPr lang="en-US" sz="2000" b="1" dirty="0">
              <a:solidFill>
                <a:schemeClr val="tx1"/>
              </a:solidFill>
            </a:endParaRPr>
          </a:p>
        </p:txBody>
      </p:sp>
      <p:sp>
        <p:nvSpPr>
          <p:cNvPr id="10" name="Rounded Rectangle 9"/>
          <p:cNvSpPr/>
          <p:nvPr/>
        </p:nvSpPr>
        <p:spPr>
          <a:xfrm>
            <a:off x="0" y="0"/>
            <a:ext cx="4495800" cy="685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tx1"/>
                </a:solidFill>
              </a:rPr>
              <a:t>“The Bostonians in Distress”</a:t>
            </a:r>
          </a:p>
          <a:p>
            <a:pPr algn="ctr"/>
            <a:endParaRPr lang="en-US" sz="2000" b="1" dirty="0" smtClean="0">
              <a:solidFill>
                <a:schemeClr val="tx1"/>
              </a:solidFill>
            </a:endParaRPr>
          </a:p>
          <a:p>
            <a:pPr algn="ctr"/>
            <a:r>
              <a:rPr lang="en-US" sz="2000" b="1" dirty="0" smtClean="0">
                <a:solidFill>
                  <a:schemeClr val="tx1"/>
                </a:solidFill>
              </a:rPr>
              <a:t>This cartoon shows the affect of the Intolerable Acts on Boston.  The people of Boston are shown in a large cage hanging from the “Liberty Tree”.  British cannons, soldiers and ships surround the tree.  This symbolizes the fact that the port of Boston was closed as punishment for the Tea Party.</a:t>
            </a:r>
          </a:p>
          <a:p>
            <a:pPr algn="ctr"/>
            <a:endParaRPr lang="en-US" sz="2000" b="1" dirty="0" smtClean="0">
              <a:solidFill>
                <a:schemeClr val="tx1"/>
              </a:solidFill>
            </a:endParaRPr>
          </a:p>
          <a:p>
            <a:pPr algn="ctr"/>
            <a:r>
              <a:rPr lang="en-US" sz="2000" b="1" dirty="0" smtClean="0">
                <a:solidFill>
                  <a:schemeClr val="tx1"/>
                </a:solidFill>
              </a:rPr>
              <a:t>The men in the boats are giving fish to the caged men.  There is also a document of some sort in the boat and another held by a man in the cage.  These items represent the aid that was sent from other colonies and the communication that was kept open by the committees of correspondence.</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The alternative of Williams-burg"/>
          <p:cNvPicPr>
            <a:picLocks noChangeAspect="1" noChangeArrowheads="1"/>
          </p:cNvPicPr>
          <p:nvPr/>
        </p:nvPicPr>
        <p:blipFill>
          <a:blip r:embed="rId2" cstate="print"/>
          <a:srcRect/>
          <a:stretch>
            <a:fillRect/>
          </a:stretch>
        </p:blipFill>
        <p:spPr bwMode="auto">
          <a:xfrm>
            <a:off x="-1" y="0"/>
            <a:ext cx="4639865" cy="6858000"/>
          </a:xfrm>
          <a:prstGeom prst="rect">
            <a:avLst/>
          </a:prstGeom>
          <a:noFill/>
        </p:spPr>
      </p:pic>
      <p:sp>
        <p:nvSpPr>
          <p:cNvPr id="6" name="Rounded Rectangle 5"/>
          <p:cNvSpPr/>
          <p:nvPr/>
        </p:nvSpPr>
        <p:spPr>
          <a:xfrm>
            <a:off x="4648200" y="0"/>
            <a:ext cx="4495800" cy="685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tx1"/>
                </a:solidFill>
              </a:rPr>
              <a:t>“The Alternative of Williamsburg”</a:t>
            </a:r>
          </a:p>
          <a:p>
            <a:pPr algn="ctr"/>
            <a:endParaRPr lang="en-US" sz="2000" b="1" dirty="0" smtClean="0">
              <a:solidFill>
                <a:schemeClr val="tx1"/>
              </a:solidFill>
            </a:endParaRPr>
          </a:p>
          <a:p>
            <a:pPr algn="ctr"/>
            <a:r>
              <a:rPr lang="en-US" sz="2000" b="1" dirty="0" smtClean="0">
                <a:solidFill>
                  <a:schemeClr val="tx1"/>
                </a:solidFill>
              </a:rPr>
              <a:t>This cartoon shows a Virginia Loyalist being forced to sign a document of some sort.  </a:t>
            </a:r>
          </a:p>
          <a:p>
            <a:pPr algn="ctr"/>
            <a:endParaRPr lang="en-US" sz="2000" b="1" dirty="0" smtClean="0">
              <a:solidFill>
                <a:schemeClr val="tx1"/>
              </a:solidFill>
            </a:endParaRPr>
          </a:p>
          <a:p>
            <a:pPr algn="ctr"/>
            <a:r>
              <a:rPr lang="en-US" sz="2000" b="1" dirty="0" smtClean="0">
                <a:solidFill>
                  <a:schemeClr val="tx1"/>
                </a:solidFill>
              </a:rPr>
              <a:t>Another man has been seized by these “liberty men”.   He apparently is being led to a gallows in the background.  One of the men taking him away is holding a pair of scissors. A barrel of tar and bag of feathers are hanging from the gallows.</a:t>
            </a:r>
          </a:p>
          <a:p>
            <a:pPr algn="ctr"/>
            <a:endParaRPr lang="en-US" sz="2000" b="1" dirty="0" smtClean="0">
              <a:solidFill>
                <a:schemeClr val="tx1"/>
              </a:solidFill>
            </a:endParaRPr>
          </a:p>
          <a:p>
            <a:pPr algn="ctr"/>
            <a:r>
              <a:rPr lang="en-US" sz="2000" b="1" dirty="0" smtClean="0">
                <a:solidFill>
                  <a:schemeClr val="tx1"/>
                </a:solidFill>
              </a:rPr>
              <a:t>A young boy is holding a “Liberty” flag.</a:t>
            </a:r>
          </a:p>
          <a:p>
            <a:pPr algn="ctr"/>
            <a:endParaRPr lang="en-US" sz="2000" b="1" dirty="0" smtClean="0">
              <a:solidFill>
                <a:schemeClr val="tx1"/>
              </a:solidFill>
            </a:endParaRPr>
          </a:p>
          <a:p>
            <a:pPr algn="ctr"/>
            <a:r>
              <a:rPr lang="en-US" sz="2000" b="1" dirty="0" smtClean="0">
                <a:solidFill>
                  <a:schemeClr val="tx1"/>
                </a:solidFill>
              </a:rPr>
              <a:t>The top of the gallows says “A Cure for the Refractory”</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 repeal or the funeral procession.jpg"/>
          <p:cNvPicPr>
            <a:picLocks noChangeAspect="1"/>
          </p:cNvPicPr>
          <p:nvPr/>
        </p:nvPicPr>
        <p:blipFill>
          <a:blip r:embed="rId2" cstate="print"/>
          <a:srcRect l="6250" t="8753" r="12500" b="8753"/>
          <a:stretch>
            <a:fillRect/>
          </a:stretch>
        </p:blipFill>
        <p:spPr>
          <a:xfrm>
            <a:off x="0" y="2286001"/>
            <a:ext cx="6306209" cy="4572000"/>
          </a:xfrm>
          <a:prstGeom prst="rect">
            <a:avLst/>
          </a:prstGeom>
        </p:spPr>
      </p:pic>
      <p:sp>
        <p:nvSpPr>
          <p:cNvPr id="5" name="Rounded Rectangle 4"/>
          <p:cNvSpPr/>
          <p:nvPr/>
        </p:nvSpPr>
        <p:spPr>
          <a:xfrm>
            <a:off x="0" y="0"/>
            <a:ext cx="6400800" cy="2286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736600"/>
            <a:r>
              <a:rPr lang="en-US" sz="2000" b="1" dirty="0" smtClean="0">
                <a:solidFill>
                  <a:schemeClr val="tx1"/>
                </a:solidFill>
              </a:rPr>
              <a:t>“The Repeal”</a:t>
            </a:r>
          </a:p>
          <a:p>
            <a:pPr algn="ctr"/>
            <a:r>
              <a:rPr lang="en-US" sz="2000" b="1" dirty="0" smtClean="0">
                <a:solidFill>
                  <a:schemeClr val="tx1"/>
                </a:solidFill>
              </a:rPr>
              <a:t>This cartoon shows a funeral procession for the recently canceled Stamp Act.  It is being buried in a vault containing other canceled laws that angered British subjects in the past.  The members of the procession are the leaders who had supported the law.  The man carrying the coffin is called “Mr. George Stamp”.</a:t>
            </a:r>
            <a:endParaRPr lang="en-US" sz="2000" b="1" dirty="0">
              <a:solidFill>
                <a:schemeClr val="tx1"/>
              </a:solidFill>
            </a:endParaRPr>
          </a:p>
        </p:txBody>
      </p:sp>
      <p:sp>
        <p:nvSpPr>
          <p:cNvPr id="6" name="Rounded Rectangle 5"/>
          <p:cNvSpPr/>
          <p:nvPr/>
        </p:nvSpPr>
        <p:spPr>
          <a:xfrm>
            <a:off x="6324600" y="0"/>
            <a:ext cx="2819400" cy="685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736600"/>
            <a:r>
              <a:rPr lang="en-US" sz="2000" b="1" dirty="0" smtClean="0">
                <a:solidFill>
                  <a:schemeClr val="tx1"/>
                </a:solidFill>
              </a:rPr>
              <a:t>To the far right are boxes of stamps and goods returned from America as a form of protest.  </a:t>
            </a:r>
          </a:p>
          <a:p>
            <a:pPr algn="ctr" defTabSz="736600"/>
            <a:endParaRPr lang="en-US" sz="2000" b="1" dirty="0" smtClean="0">
              <a:solidFill>
                <a:schemeClr val="tx1"/>
              </a:solidFill>
            </a:endParaRPr>
          </a:p>
          <a:p>
            <a:pPr algn="ctr" defTabSz="736600"/>
            <a:r>
              <a:rPr lang="en-US" sz="2000" b="1" dirty="0" smtClean="0">
                <a:solidFill>
                  <a:schemeClr val="tx1"/>
                </a:solidFill>
              </a:rPr>
              <a:t>The ships in the London harbor are now set to resume trade since the hated law has been repealed.</a:t>
            </a:r>
          </a:p>
          <a:p>
            <a:pPr algn="ctr" defTabSz="736600"/>
            <a:endParaRPr lang="en-US" sz="2000" b="1" dirty="0" smtClean="0">
              <a:solidFill>
                <a:schemeClr val="tx1"/>
              </a:solidFill>
            </a:endParaRPr>
          </a:p>
          <a:p>
            <a:pPr algn="ctr" defTabSz="736600"/>
            <a:r>
              <a:rPr lang="en-US" sz="2000" b="1" dirty="0" smtClean="0">
                <a:solidFill>
                  <a:schemeClr val="tx1"/>
                </a:solidFill>
              </a:rPr>
              <a:t>A statue of Mr. Pitt (a politician in support of the repeal) is being loaded on a boat for America.</a:t>
            </a:r>
          </a:p>
          <a:p>
            <a:pPr algn="ctr" defTabSz="736600"/>
            <a:endParaRPr lang="en-US" sz="2000" b="1" dirty="0" smtClean="0">
              <a:solidFill>
                <a:schemeClr val="tx1"/>
              </a:solidFill>
            </a:endParaRPr>
          </a:p>
          <a:p>
            <a:pPr algn="ctr" defTabSz="736600"/>
            <a:r>
              <a:rPr lang="en-US" sz="2000" b="1" dirty="0" smtClean="0">
                <a:solidFill>
                  <a:schemeClr val="tx1"/>
                </a:solidFill>
              </a:rPr>
              <a:t>Notice the dog lifting his leg on the leader of the procession.</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525963"/>
          </a:xfrm>
        </p:spPr>
        <p:txBody>
          <a:bodyPr>
            <a:normAutofit lnSpcReduction="10000"/>
          </a:bodyPr>
          <a:lstStyle/>
          <a:p>
            <a:pPr>
              <a:buNone/>
            </a:pPr>
            <a:r>
              <a:rPr lang="en-US" sz="2400" dirty="0" smtClean="0">
                <a:solidFill>
                  <a:srgbClr val="FFFF00"/>
                </a:solidFill>
              </a:rPr>
              <a:t>	Use the information you have gathered on your analysis sheets to respond to the focus question.</a:t>
            </a:r>
          </a:p>
          <a:p>
            <a:pPr>
              <a:buNone/>
            </a:pPr>
            <a:endParaRPr lang="en-US" sz="2400" dirty="0" smtClean="0">
              <a:solidFill>
                <a:srgbClr val="FFFF00"/>
              </a:solidFill>
            </a:endParaRPr>
          </a:p>
          <a:p>
            <a:pPr>
              <a:buNone/>
            </a:pPr>
            <a:r>
              <a:rPr lang="en-US" sz="2400" dirty="0" smtClean="0">
                <a:solidFill>
                  <a:srgbClr val="FFFF00"/>
                </a:solidFill>
              </a:rPr>
              <a:t>	Your response must include at least four supporting details found in the cartoons studied today.  Your details must come from at least two different cartoons.</a:t>
            </a:r>
          </a:p>
          <a:p>
            <a:pPr>
              <a:buNone/>
            </a:pPr>
            <a:endParaRPr lang="en-US" sz="2400" dirty="0" smtClean="0">
              <a:solidFill>
                <a:srgbClr val="FFFF00"/>
              </a:solidFill>
            </a:endParaRPr>
          </a:p>
          <a:p>
            <a:pPr>
              <a:buNone/>
            </a:pPr>
            <a:r>
              <a:rPr lang="en-US" sz="2400" dirty="0" smtClean="0">
                <a:solidFill>
                  <a:srgbClr val="FFFF00"/>
                </a:solidFill>
              </a:rPr>
              <a:t>	This response will require between a half and full page of writing.</a:t>
            </a:r>
          </a:p>
          <a:p>
            <a:pPr>
              <a:buNone/>
            </a:pPr>
            <a:endParaRPr lang="en-US" sz="2400" dirty="0" smtClean="0">
              <a:solidFill>
                <a:srgbClr val="FFFF00"/>
              </a:solidFill>
            </a:endParaRPr>
          </a:p>
          <a:p>
            <a:pPr>
              <a:buNone/>
            </a:pPr>
            <a:r>
              <a:rPr lang="en-US" sz="2400" smtClean="0">
                <a:solidFill>
                  <a:srgbClr val="FFFF00"/>
                </a:solidFill>
              </a:rPr>
              <a:t>	Your </a:t>
            </a:r>
            <a:r>
              <a:rPr lang="en-US" sz="2400" dirty="0" smtClean="0">
                <a:solidFill>
                  <a:srgbClr val="FFFF00"/>
                </a:solidFill>
              </a:rPr>
              <a:t>response and all analysis </a:t>
            </a:r>
            <a:r>
              <a:rPr lang="en-US" sz="2400" smtClean="0">
                <a:solidFill>
                  <a:srgbClr val="FFFF00"/>
                </a:solidFill>
              </a:rPr>
              <a:t>sheets are </a:t>
            </a:r>
            <a:r>
              <a:rPr lang="en-US" sz="2400" dirty="0" smtClean="0">
                <a:solidFill>
                  <a:srgbClr val="FFFF00"/>
                </a:solidFill>
              </a:rPr>
              <a:t>due at the beginning of our next class.</a:t>
            </a:r>
            <a:endParaRPr lang="en-US" sz="2400" dirty="0">
              <a:solidFill>
                <a:srgbClr val="FFFF00"/>
              </a:solidFill>
            </a:endParaRPr>
          </a:p>
        </p:txBody>
      </p:sp>
      <p:sp>
        <p:nvSpPr>
          <p:cNvPr id="4" name="Content Placeholder 2"/>
          <p:cNvSpPr txBox="1">
            <a:spLocks/>
          </p:cNvSpPr>
          <p:nvPr/>
        </p:nvSpPr>
        <p:spPr>
          <a:xfrm>
            <a:off x="381000" y="228600"/>
            <a:ext cx="8229600" cy="1219199"/>
          </a:xfrm>
          <a:prstGeom prst="rect">
            <a:avLst/>
          </a:prstGeom>
        </p:spPr>
        <p:txBody>
          <a:bodyPr vert="horz" lIns="91440" tIns="45720" rIns="91440" bIns="45720" rtlCol="0">
            <a:normAutofit fontScale="85000" lnSpcReduction="10000"/>
          </a:bodyPr>
          <a:lstStyle/>
          <a:p>
            <a:pPr marL="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dirty="0" smtClean="0">
                <a:ln>
                  <a:noFill/>
                </a:ln>
                <a:solidFill>
                  <a:srgbClr val="FF0000"/>
                </a:solidFill>
                <a:effectLst/>
                <a:uLnTx/>
                <a:uFillTx/>
                <a:latin typeface="+mn-lt"/>
                <a:ea typeface="+mn-ea"/>
                <a:cs typeface="+mn-cs"/>
              </a:rPr>
              <a:t>What was the colonial opinion of British tax laws and how did they make their feelings known?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593725"/>
          </a:xfrm>
        </p:spPr>
        <p:txBody>
          <a:bodyPr>
            <a:normAutofit fontScale="90000"/>
          </a:bodyPr>
          <a:lstStyle/>
          <a:p>
            <a:r>
              <a:rPr lang="en-US" dirty="0" smtClean="0">
                <a:solidFill>
                  <a:srgbClr val="FF0000"/>
                </a:solidFill>
              </a:rPr>
              <a:t>Feedback</a:t>
            </a:r>
            <a:endParaRPr lang="en-US" dirty="0">
              <a:solidFill>
                <a:srgbClr val="FF0000"/>
              </a:solidFill>
            </a:endParaRPr>
          </a:p>
        </p:txBody>
      </p:sp>
      <p:sp>
        <p:nvSpPr>
          <p:cNvPr id="3" name="Content Placeholder 2"/>
          <p:cNvSpPr>
            <a:spLocks noGrp="1"/>
          </p:cNvSpPr>
          <p:nvPr>
            <p:ph idx="1"/>
          </p:nvPr>
        </p:nvSpPr>
        <p:spPr>
          <a:xfrm>
            <a:off x="0" y="636587"/>
            <a:ext cx="9144000" cy="4525963"/>
          </a:xfrm>
        </p:spPr>
        <p:txBody>
          <a:bodyPr>
            <a:normAutofit/>
          </a:bodyPr>
          <a:lstStyle/>
          <a:p>
            <a:pPr marL="0" indent="0">
              <a:buNone/>
            </a:pPr>
            <a:r>
              <a:rPr lang="en-US" dirty="0" smtClean="0">
                <a:solidFill>
                  <a:srgbClr val="33CCFF"/>
                </a:solidFill>
              </a:rPr>
              <a:t>Has this session given you greater insight, knowledge or comfort in using political cartoons or other primary sources in your classroom?</a:t>
            </a:r>
          </a:p>
          <a:p>
            <a:pPr marL="0" indent="0">
              <a:buNone/>
            </a:pPr>
            <a:endParaRPr lang="en-US" dirty="0">
              <a:solidFill>
                <a:srgbClr val="33CCFF"/>
              </a:solidFill>
            </a:endParaRPr>
          </a:p>
          <a:p>
            <a:pPr marL="0" indent="0">
              <a:buNone/>
            </a:pPr>
            <a:r>
              <a:rPr lang="en-US" dirty="0" smtClean="0">
                <a:solidFill>
                  <a:srgbClr val="33CCFF"/>
                </a:solidFill>
              </a:rPr>
              <a:t>How might you use this in your </a:t>
            </a:r>
            <a:r>
              <a:rPr lang="en-US" smtClean="0">
                <a:solidFill>
                  <a:srgbClr val="33CCFF"/>
                </a:solidFill>
              </a:rPr>
              <a:t>own instruction?</a:t>
            </a:r>
          </a:p>
          <a:p>
            <a:pPr marL="0" indent="0">
              <a:buNone/>
            </a:pPr>
            <a:endParaRPr lang="en-US" dirty="0">
              <a:solidFill>
                <a:srgbClr val="33CCFF"/>
              </a:solidFill>
            </a:endParaRPr>
          </a:p>
          <a:p>
            <a:pPr marL="0" indent="0">
              <a:buNone/>
            </a:pPr>
            <a:r>
              <a:rPr lang="en-US" dirty="0" smtClean="0">
                <a:solidFill>
                  <a:srgbClr val="33CCFF"/>
                </a:solidFill>
              </a:rPr>
              <a:t>What suggestions or ideas do you have for me?</a:t>
            </a:r>
            <a:endParaRPr lang="en-US" dirty="0">
              <a:solidFill>
                <a:srgbClr val="33CCFF"/>
              </a:solidFill>
            </a:endParaRPr>
          </a:p>
        </p:txBody>
      </p:sp>
      <p:sp>
        <p:nvSpPr>
          <p:cNvPr id="4" name="Rectangle 3"/>
          <p:cNvSpPr/>
          <p:nvPr/>
        </p:nvSpPr>
        <p:spPr>
          <a:xfrm>
            <a:off x="0" y="5334000"/>
            <a:ext cx="9144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hlinkClick r:id="rId2"/>
            </a:endParaRPr>
          </a:p>
          <a:p>
            <a:pPr algn="ctr"/>
            <a:r>
              <a:rPr lang="en-US" sz="2400" dirty="0" smtClean="0">
                <a:hlinkClick r:id="rId2"/>
              </a:rPr>
              <a:t>https</a:t>
            </a:r>
            <a:r>
              <a:rPr lang="en-US" sz="2400" dirty="0">
                <a:hlinkClick r:id="rId2"/>
              </a:rPr>
              <a:t>://</a:t>
            </a:r>
            <a:r>
              <a:rPr lang="en-US" sz="2400" dirty="0" smtClean="0">
                <a:hlinkClick r:id="rId2"/>
              </a:rPr>
              <a:t>sites.google.com/site/twulf62014/home</a:t>
            </a:r>
            <a:endParaRPr lang="en-US" sz="2400" dirty="0" smtClean="0"/>
          </a:p>
          <a:p>
            <a:pPr algn="ctr"/>
            <a:endParaRPr lang="en-US" sz="1600" dirty="0"/>
          </a:p>
          <a:p>
            <a:pPr algn="ctr"/>
            <a:r>
              <a:rPr lang="en-US" sz="2400" dirty="0" smtClean="0">
                <a:hlinkClick r:id="rId3"/>
              </a:rPr>
              <a:t>twulf@psd202.org</a:t>
            </a:r>
            <a:endParaRPr lang="en-US" sz="2400" dirty="0" smtClean="0"/>
          </a:p>
          <a:p>
            <a:pPr algn="ctr"/>
            <a:endParaRPr lang="en-US" sz="2800" dirty="0" smtClean="0"/>
          </a:p>
          <a:p>
            <a:pPr algn="ctr"/>
            <a:endParaRPr lang="en-US" dirty="0"/>
          </a:p>
        </p:txBody>
      </p:sp>
    </p:spTree>
    <p:extLst>
      <p:ext uri="{BB962C8B-B14F-4D97-AF65-F5344CB8AC3E}">
        <p14:creationId xmlns:p14="http://schemas.microsoft.com/office/powerpoint/2010/main" val="1728492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57200"/>
          </a:xfrm>
        </p:spPr>
        <p:txBody>
          <a:bodyPr>
            <a:normAutofit fontScale="90000"/>
          </a:bodyPr>
          <a:lstStyle/>
          <a:p>
            <a:r>
              <a:rPr lang="en-US" dirty="0" smtClean="0">
                <a:solidFill>
                  <a:srgbClr val="FFFF00"/>
                </a:solidFill>
              </a:rPr>
              <a:t>Sources</a:t>
            </a:r>
            <a:endParaRPr lang="en-US" dirty="0">
              <a:solidFill>
                <a:srgbClr val="FFFF00"/>
              </a:solidFill>
            </a:endParaRPr>
          </a:p>
        </p:txBody>
      </p:sp>
      <p:sp>
        <p:nvSpPr>
          <p:cNvPr id="3" name="Content Placeholder 2"/>
          <p:cNvSpPr>
            <a:spLocks noGrp="1"/>
          </p:cNvSpPr>
          <p:nvPr>
            <p:ph idx="1"/>
          </p:nvPr>
        </p:nvSpPr>
        <p:spPr>
          <a:xfrm>
            <a:off x="0" y="533400"/>
            <a:ext cx="9144000" cy="6096000"/>
          </a:xfrm>
        </p:spPr>
        <p:txBody>
          <a:bodyPr>
            <a:normAutofit fontScale="62500" lnSpcReduction="20000"/>
          </a:bodyPr>
          <a:lstStyle/>
          <a:p>
            <a:pPr fontAlgn="t"/>
            <a:r>
              <a:rPr lang="en-US" dirty="0" smtClean="0">
                <a:solidFill>
                  <a:srgbClr val="FFFFCC"/>
                </a:solidFill>
              </a:rPr>
              <a:t>Library of Congress | Library of Congress. (</a:t>
            </a:r>
            <a:r>
              <a:rPr lang="en-US" dirty="0" err="1" smtClean="0">
                <a:solidFill>
                  <a:srgbClr val="FFFFCC"/>
                </a:solidFill>
              </a:rPr>
              <a:t>n.d</a:t>
            </a:r>
            <a:r>
              <a:rPr lang="en-US" dirty="0" smtClean="0">
                <a:solidFill>
                  <a:srgbClr val="FFFFCC"/>
                </a:solidFill>
              </a:rPr>
              <a:t>.). </a:t>
            </a:r>
            <a:r>
              <a:rPr lang="en-US" i="1" dirty="0" smtClean="0">
                <a:solidFill>
                  <a:srgbClr val="FFFFCC"/>
                </a:solidFill>
              </a:rPr>
              <a:t>Library of Congress Home | Library of Congress. </a:t>
            </a:r>
            <a:r>
              <a:rPr lang="en-US" dirty="0" smtClean="0">
                <a:solidFill>
                  <a:srgbClr val="FFFFCC"/>
                </a:solidFill>
              </a:rPr>
              <a:t>Retrieved June 24, 2014, from </a:t>
            </a:r>
            <a:r>
              <a:rPr lang="en-US" dirty="0" smtClean="0">
                <a:solidFill>
                  <a:srgbClr val="FFFFCC"/>
                </a:solidFill>
                <a:hlinkClick r:id="rId2"/>
              </a:rPr>
              <a:t>http://www.loc.gov</a:t>
            </a:r>
            <a:endParaRPr lang="en-US" dirty="0" smtClean="0">
              <a:solidFill>
                <a:srgbClr val="FFFFCC"/>
              </a:solidFill>
            </a:endParaRPr>
          </a:p>
          <a:p>
            <a:endParaRPr lang="en-US" i="1" dirty="0" smtClean="0">
              <a:solidFill>
                <a:srgbClr val="FFFFCC"/>
              </a:solidFill>
            </a:endParaRPr>
          </a:p>
          <a:p>
            <a:r>
              <a:rPr lang="en-US" i="1" dirty="0" smtClean="0">
                <a:solidFill>
                  <a:srgbClr val="FFFFCC"/>
                </a:solidFill>
              </a:rPr>
              <a:t>Little Goldilocks Riding Hood </a:t>
            </a:r>
            <a:r>
              <a:rPr lang="en-US" i="1" dirty="0">
                <a:solidFill>
                  <a:srgbClr val="FFFFCC"/>
                </a:solidFill>
              </a:rPr>
              <a:t> </a:t>
            </a:r>
            <a:r>
              <a:rPr lang="en-US" u="sng" dirty="0" smtClean="0">
                <a:hlinkClick r:id="rId3"/>
              </a:rPr>
              <a:t>http:</a:t>
            </a:r>
            <a:r>
              <a:rPr lang="en-US" u="sng" dirty="0">
                <a:hlinkClick r:id="rId3"/>
              </a:rPr>
              <a:t>//www.loc.gov/pictures/item/00652177</a:t>
            </a:r>
            <a:r>
              <a:rPr lang="en-US" u="sng" dirty="0" smtClean="0">
                <a:hlinkClick r:id="rId3"/>
              </a:rPr>
              <a:t>/</a:t>
            </a:r>
            <a:endParaRPr lang="en-US" u="sng" dirty="0" smtClean="0"/>
          </a:p>
          <a:p>
            <a:endParaRPr lang="en-US" u="sng" dirty="0"/>
          </a:p>
          <a:p>
            <a:r>
              <a:rPr lang="en-US" i="1" dirty="0" smtClean="0">
                <a:solidFill>
                  <a:srgbClr val="FFFFCC"/>
                </a:solidFill>
              </a:rPr>
              <a:t>For long-lasting deep-down comfort smoke </a:t>
            </a:r>
            <a:r>
              <a:rPr lang="en-US" i="1" dirty="0" err="1" smtClean="0">
                <a:solidFill>
                  <a:srgbClr val="FFFFCC"/>
                </a:solidFill>
              </a:rPr>
              <a:t>Carcinos</a:t>
            </a:r>
            <a:r>
              <a:rPr lang="en-US" i="1" dirty="0" smtClean="0">
                <a:solidFill>
                  <a:srgbClr val="FFFFCC"/>
                </a:solidFill>
              </a:rPr>
              <a:t> with the special filter made from a rabbit’s foot </a:t>
            </a:r>
            <a:r>
              <a:rPr lang="en-US" u="sng" dirty="0" smtClean="0"/>
              <a:t> </a:t>
            </a:r>
            <a:r>
              <a:rPr lang="en-US" u="sng" dirty="0" smtClean="0">
                <a:hlinkClick r:id="rId4"/>
              </a:rPr>
              <a:t>http://www.loc.gov/pictures/item/00652232/</a:t>
            </a:r>
            <a:r>
              <a:rPr lang="en-US" dirty="0" smtClean="0"/>
              <a:t> </a:t>
            </a:r>
          </a:p>
          <a:p>
            <a:endParaRPr lang="en-US" u="sng" dirty="0" smtClean="0"/>
          </a:p>
          <a:p>
            <a:r>
              <a:rPr lang="en-US" i="1" dirty="0">
                <a:solidFill>
                  <a:srgbClr val="FFFFCC"/>
                </a:solidFill>
              </a:rPr>
              <a:t>The Bostonians in </a:t>
            </a:r>
            <a:r>
              <a:rPr lang="en-US" i="1" smtClean="0">
                <a:solidFill>
                  <a:srgbClr val="FFFFCC"/>
                </a:solidFill>
              </a:rPr>
              <a:t>distress </a:t>
            </a:r>
            <a:r>
              <a:rPr lang="en-US">
                <a:hlinkClick r:id="rId5"/>
              </a:rPr>
              <a:t>http://www.loc.gov/pictures/item/2011647025</a:t>
            </a:r>
            <a:r>
              <a:rPr lang="en-US" smtClean="0">
                <a:hlinkClick r:id="rId5"/>
              </a:rPr>
              <a:t>/</a:t>
            </a:r>
            <a:endParaRPr lang="en-US" smtClean="0"/>
          </a:p>
          <a:p>
            <a:endParaRPr lang="en-US" u="sng" dirty="0" smtClean="0"/>
          </a:p>
          <a:p>
            <a:r>
              <a:rPr lang="en-US" i="1" dirty="0">
                <a:solidFill>
                  <a:schemeClr val="bg1"/>
                </a:solidFill>
              </a:rPr>
              <a:t>The Bostonians paying the excise-man or tarring </a:t>
            </a:r>
            <a:r>
              <a:rPr lang="en-US" i="1" dirty="0" smtClean="0">
                <a:solidFill>
                  <a:schemeClr val="bg1"/>
                </a:solidFill>
              </a:rPr>
              <a:t>&amp; feathering    </a:t>
            </a:r>
            <a:r>
              <a:rPr lang="en-US" b="1" dirty="0"/>
              <a:t> </a:t>
            </a:r>
            <a:endParaRPr lang="en-US" b="1" dirty="0" smtClean="0"/>
          </a:p>
          <a:p>
            <a:r>
              <a:rPr lang="en-US" u="sng" dirty="0" smtClean="0">
                <a:hlinkClick r:id="rId6"/>
              </a:rPr>
              <a:t>http</a:t>
            </a:r>
            <a:r>
              <a:rPr lang="en-US" u="sng" dirty="0">
                <a:hlinkClick r:id="rId6"/>
              </a:rPr>
              <a:t>://www.loc.gov/pictures/item/2004673302/</a:t>
            </a:r>
            <a:endParaRPr lang="en-US" dirty="0"/>
          </a:p>
          <a:p>
            <a:endParaRPr lang="en-US" i="1" dirty="0" smtClean="0">
              <a:solidFill>
                <a:schemeClr val="bg1"/>
              </a:solidFill>
            </a:endParaRPr>
          </a:p>
          <a:p>
            <a:r>
              <a:rPr lang="en-US" i="1" dirty="0">
                <a:solidFill>
                  <a:schemeClr val="bg1"/>
                </a:solidFill>
              </a:rPr>
              <a:t>The alternative of </a:t>
            </a:r>
            <a:r>
              <a:rPr lang="en-US" i="1" dirty="0" smtClean="0">
                <a:solidFill>
                  <a:schemeClr val="bg1"/>
                </a:solidFill>
              </a:rPr>
              <a:t>Williams-burg</a:t>
            </a:r>
            <a:r>
              <a:rPr lang="en-US" dirty="0" smtClean="0">
                <a:solidFill>
                  <a:schemeClr val="bg1"/>
                </a:solidFill>
              </a:rPr>
              <a:t>  </a:t>
            </a:r>
          </a:p>
          <a:p>
            <a:r>
              <a:rPr lang="en-US" u="sng" dirty="0" smtClean="0">
                <a:hlinkClick r:id="rId7"/>
              </a:rPr>
              <a:t>http</a:t>
            </a:r>
            <a:r>
              <a:rPr lang="en-US" u="sng" dirty="0">
                <a:hlinkClick r:id="rId7"/>
              </a:rPr>
              <a:t>://www.loc.gov/pictures/item/97514624/</a:t>
            </a:r>
            <a:endParaRPr lang="en-US" dirty="0"/>
          </a:p>
          <a:p>
            <a:endParaRPr lang="en-US" i="1" dirty="0" smtClean="0">
              <a:solidFill>
                <a:schemeClr val="bg1"/>
              </a:solidFill>
            </a:endParaRPr>
          </a:p>
          <a:p>
            <a:r>
              <a:rPr lang="en-US" i="1" dirty="0">
                <a:solidFill>
                  <a:schemeClr val="bg1"/>
                </a:solidFill>
              </a:rPr>
              <a:t>The repeal, or the funeral of Miss </a:t>
            </a:r>
            <a:r>
              <a:rPr lang="en-US" i="1" dirty="0" err="1" smtClean="0">
                <a:solidFill>
                  <a:schemeClr val="bg1"/>
                </a:solidFill>
              </a:rPr>
              <a:t>Ame</a:t>
            </a:r>
            <a:r>
              <a:rPr lang="en-US" i="1" dirty="0" smtClean="0">
                <a:solidFill>
                  <a:schemeClr val="bg1"/>
                </a:solidFill>
              </a:rPr>
              <a:t>-Stamp  </a:t>
            </a:r>
          </a:p>
          <a:p>
            <a:r>
              <a:rPr lang="en-US" u="sng" dirty="0" smtClean="0">
                <a:hlinkClick r:id="rId8"/>
              </a:rPr>
              <a:t>http</a:t>
            </a:r>
            <a:r>
              <a:rPr lang="en-US" u="sng" dirty="0">
                <a:hlinkClick r:id="rId8"/>
              </a:rPr>
              <a:t>://www.loc.gov/pictures/item/2006678564</a:t>
            </a:r>
            <a:r>
              <a:rPr lang="en-US" u="sng" dirty="0" smtClean="0">
                <a:hlinkClick r:id="rId8"/>
              </a:rPr>
              <a:t>/</a:t>
            </a:r>
            <a:endParaRPr lang="en-US" u="sng" dirty="0" smtClean="0"/>
          </a:p>
          <a:p>
            <a:endParaRPr lang="en-US" dirty="0" smtClean="0"/>
          </a:p>
          <a:p>
            <a:r>
              <a:rPr lang="en-US" dirty="0" smtClean="0">
                <a:solidFill>
                  <a:srgbClr val="FFFFCC"/>
                </a:solidFill>
              </a:rPr>
              <a:t>A Plea for Cuba </a:t>
            </a:r>
            <a:r>
              <a:rPr lang="en-US" dirty="0">
                <a:solidFill>
                  <a:srgbClr val="FFFFCC"/>
                </a:solidFill>
              </a:rPr>
              <a:t> </a:t>
            </a:r>
            <a:r>
              <a:rPr lang="en-US" dirty="0" smtClean="0">
                <a:solidFill>
                  <a:srgbClr val="0033CC"/>
                </a:solidFill>
                <a:hlinkClick r:id="rId9"/>
              </a:rPr>
              <a:t>http</a:t>
            </a:r>
            <a:r>
              <a:rPr lang="en-US" dirty="0">
                <a:solidFill>
                  <a:srgbClr val="0033CC"/>
                </a:solidFill>
                <a:hlinkClick r:id="rId9"/>
              </a:rPr>
              <a:t>://www.loc.gov/pictures/item/95523060/ </a:t>
            </a:r>
            <a:endParaRPr lang="en-US" dirty="0" smtClean="0">
              <a:solidFill>
                <a:srgbClr val="0033CC"/>
              </a:solidFill>
            </a:endParaRPr>
          </a:p>
          <a:p>
            <a:endParaRPr lang="en-US" dirty="0"/>
          </a:p>
          <a:p>
            <a:pPr marL="0" indent="0">
              <a:buNone/>
            </a:pPr>
            <a:endParaRPr lang="en-US" i="1" dirty="0">
              <a:solidFill>
                <a:schemeClr val="bg1"/>
              </a:solidFill>
            </a:endParaRPr>
          </a:p>
          <a:p>
            <a:pPr marL="0" indent="0">
              <a:buNone/>
            </a:pPr>
            <a:endParaRPr lang="en-US"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Sources</a:t>
            </a:r>
            <a:endParaRPr lang="en-US" dirty="0"/>
          </a:p>
        </p:txBody>
      </p:sp>
      <p:sp>
        <p:nvSpPr>
          <p:cNvPr id="3" name="Content Placeholder 2"/>
          <p:cNvSpPr>
            <a:spLocks noGrp="1"/>
          </p:cNvSpPr>
          <p:nvPr>
            <p:ph idx="1"/>
          </p:nvPr>
        </p:nvSpPr>
        <p:spPr/>
        <p:txBody>
          <a:bodyPr>
            <a:normAutofit fontScale="70000" lnSpcReduction="20000"/>
          </a:bodyPr>
          <a:lstStyle/>
          <a:p>
            <a:pPr fontAlgn="t"/>
            <a:r>
              <a:rPr lang="en-US" dirty="0">
                <a:solidFill>
                  <a:srgbClr val="FFFFCC"/>
                </a:solidFill>
              </a:rPr>
              <a:t>Final Update #16: The Week in Editorial Cartoons - BP's Brilliant PR Move. (</a:t>
            </a:r>
            <a:r>
              <a:rPr lang="en-US" dirty="0" err="1">
                <a:solidFill>
                  <a:srgbClr val="FFFFCC"/>
                </a:solidFill>
              </a:rPr>
              <a:t>n.d.</a:t>
            </a:r>
            <a:r>
              <a:rPr lang="en-US" dirty="0">
                <a:solidFill>
                  <a:srgbClr val="FFFFCC"/>
                </a:solidFill>
              </a:rPr>
              <a:t>). </a:t>
            </a:r>
            <a:r>
              <a:rPr lang="en-US" i="1" dirty="0">
                <a:solidFill>
                  <a:srgbClr val="FFFFCC"/>
                </a:solidFill>
              </a:rPr>
              <a:t>Final Update #16: The Week in Editorial Cartoons - BP's Brilliant PR Move</a:t>
            </a:r>
            <a:r>
              <a:rPr lang="en-US" dirty="0">
                <a:solidFill>
                  <a:srgbClr val="FFFFCC"/>
                </a:solidFill>
              </a:rPr>
              <a:t>. Retrieved June 24, 2014, from </a:t>
            </a:r>
            <a:r>
              <a:rPr lang="en-US" dirty="0">
                <a:solidFill>
                  <a:srgbClr val="FFFFCC"/>
                </a:solidFill>
                <a:hlinkClick r:id="rId2"/>
              </a:rPr>
              <a:t>http://www.dailykos.com/story/2010/05/25/868486/-Final-Update-16-The-Week-in-Editorial-Cartoons-BP-s-Brilliant-PR-Move#</a:t>
            </a:r>
            <a:endParaRPr lang="en-US" dirty="0">
              <a:solidFill>
                <a:srgbClr val="FFFFCC"/>
              </a:solidFill>
            </a:endParaRPr>
          </a:p>
          <a:p>
            <a:pPr fontAlgn="t"/>
            <a:endParaRPr lang="en-US" dirty="0">
              <a:solidFill>
                <a:srgbClr val="FFFFCC"/>
              </a:solidFill>
            </a:endParaRPr>
          </a:p>
          <a:p>
            <a:pPr fontAlgn="t"/>
            <a:r>
              <a:rPr lang="en-US" dirty="0">
                <a:solidFill>
                  <a:srgbClr val="FFFFCC"/>
                </a:solidFill>
              </a:rPr>
              <a:t>Plymouth Mart. (</a:t>
            </a:r>
            <a:r>
              <a:rPr lang="en-US" dirty="0" err="1">
                <a:solidFill>
                  <a:srgbClr val="FFFFCC"/>
                </a:solidFill>
              </a:rPr>
              <a:t>n.d.</a:t>
            </a:r>
            <a:r>
              <a:rPr lang="en-US" dirty="0">
                <a:solidFill>
                  <a:srgbClr val="FFFFCC"/>
                </a:solidFill>
              </a:rPr>
              <a:t>). </a:t>
            </a:r>
            <a:r>
              <a:rPr lang="en-US" i="1" dirty="0">
                <a:solidFill>
                  <a:srgbClr val="FFFFCC"/>
                </a:solidFill>
              </a:rPr>
              <a:t>Cagle Post RSS</a:t>
            </a:r>
            <a:r>
              <a:rPr lang="en-US" dirty="0">
                <a:solidFill>
                  <a:srgbClr val="FFFFCC"/>
                </a:solidFill>
              </a:rPr>
              <a:t>. Retrieved June 24, 2014, from </a:t>
            </a:r>
            <a:r>
              <a:rPr lang="en-US" dirty="0">
                <a:solidFill>
                  <a:srgbClr val="FFFFCC"/>
                </a:solidFill>
                <a:hlinkClick r:id="rId3"/>
              </a:rPr>
              <a:t>http://www.cagle.com/2012/11/plymouth-mart/</a:t>
            </a:r>
            <a:endParaRPr lang="en-US" dirty="0">
              <a:solidFill>
                <a:srgbClr val="FFFFCC"/>
              </a:solidFill>
            </a:endParaRPr>
          </a:p>
          <a:p>
            <a:pPr fontAlgn="t"/>
            <a:endParaRPr lang="en-US" dirty="0">
              <a:solidFill>
                <a:srgbClr val="FFFFCC"/>
              </a:solidFill>
            </a:endParaRPr>
          </a:p>
          <a:p>
            <a:pPr fontAlgn="t"/>
            <a:r>
              <a:rPr lang="en-US" dirty="0">
                <a:solidFill>
                  <a:srgbClr val="FFFFCC"/>
                </a:solidFill>
              </a:rPr>
              <a:t>Browse Items (102 total). (</a:t>
            </a:r>
            <a:r>
              <a:rPr lang="en-US" dirty="0" err="1">
                <a:solidFill>
                  <a:srgbClr val="FFFFCC"/>
                </a:solidFill>
              </a:rPr>
              <a:t>n.d.</a:t>
            </a:r>
            <a:r>
              <a:rPr lang="en-US" dirty="0">
                <a:solidFill>
                  <a:srgbClr val="FFFFCC"/>
                </a:solidFill>
              </a:rPr>
              <a:t>). </a:t>
            </a:r>
            <a:r>
              <a:rPr lang="en-US" i="1" dirty="0" err="1">
                <a:solidFill>
                  <a:srgbClr val="FFFFCC"/>
                </a:solidFill>
              </a:rPr>
              <a:t>Omeka</a:t>
            </a:r>
            <a:r>
              <a:rPr lang="en-US" i="1" dirty="0">
                <a:solidFill>
                  <a:srgbClr val="FFFFCC"/>
                </a:solidFill>
              </a:rPr>
              <a:t> RSS</a:t>
            </a:r>
            <a:r>
              <a:rPr lang="en-US" dirty="0">
                <a:solidFill>
                  <a:srgbClr val="FFFFCC"/>
                </a:solidFill>
              </a:rPr>
              <a:t>. Retrieved June 24, 2014, from </a:t>
            </a:r>
            <a:r>
              <a:rPr lang="en-US" dirty="0">
                <a:solidFill>
                  <a:srgbClr val="FFFFCC"/>
                </a:solidFill>
                <a:hlinkClick r:id="rId4"/>
              </a:rPr>
              <a:t>https://omeka.jmu.edu/main/items/browse?advanced%5B0%5D%5Belement_id%5D=45</a:t>
            </a:r>
            <a:endParaRPr lang="en-US" dirty="0">
              <a:solidFill>
                <a:srgbClr val="FFFFCC"/>
              </a:solidFill>
            </a:endParaRPr>
          </a:p>
          <a:p>
            <a:endParaRPr lang="en-US" dirty="0"/>
          </a:p>
        </p:txBody>
      </p:sp>
    </p:spTree>
    <p:extLst>
      <p:ext uri="{BB962C8B-B14F-4D97-AF65-F5344CB8AC3E}">
        <p14:creationId xmlns:p14="http://schemas.microsoft.com/office/powerpoint/2010/main" val="335060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9500" t="18597" r="11001" b="17312"/>
          <a:stretch/>
        </p:blipFill>
        <p:spPr>
          <a:xfrm>
            <a:off x="-9525" y="0"/>
            <a:ext cx="9144000" cy="5943600"/>
          </a:xfrm>
          <a:prstGeom prst="rect">
            <a:avLst/>
          </a:prstGeom>
        </p:spPr>
      </p:pic>
      <p:sp>
        <p:nvSpPr>
          <p:cNvPr id="3" name="Content Placeholder 2"/>
          <p:cNvSpPr>
            <a:spLocks noGrp="1"/>
          </p:cNvSpPr>
          <p:nvPr>
            <p:ph idx="1"/>
          </p:nvPr>
        </p:nvSpPr>
        <p:spPr>
          <a:xfrm>
            <a:off x="-1" y="5924550"/>
            <a:ext cx="9134475" cy="792163"/>
          </a:xfrm>
        </p:spPr>
        <p:txBody>
          <a:bodyPr>
            <a:noAutofit/>
          </a:bodyPr>
          <a:lstStyle/>
          <a:p>
            <a:pPr marL="0" indent="0" algn="ctr">
              <a:buNone/>
            </a:pPr>
            <a:r>
              <a:rPr lang="en-US" b="1" dirty="0" smtClean="0">
                <a:solidFill>
                  <a:srgbClr val="FFFF00"/>
                </a:solidFill>
              </a:rPr>
              <a:t>What meaning can you interpret from this cartoon?</a:t>
            </a:r>
            <a:endParaRPr lang="en-US" b="1" dirty="0">
              <a:solidFill>
                <a:srgbClr val="FFFF00"/>
              </a:solidFill>
            </a:endParaRPr>
          </a:p>
        </p:txBody>
      </p:sp>
    </p:spTree>
    <p:extLst>
      <p:ext uri="{BB962C8B-B14F-4D97-AF65-F5344CB8AC3E}">
        <p14:creationId xmlns:p14="http://schemas.microsoft.com/office/powerpoint/2010/main" val="275172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191000"/>
            <a:ext cx="9144000" cy="2590800"/>
          </a:xfrm>
        </p:spPr>
        <p:txBody>
          <a:bodyPr>
            <a:normAutofit fontScale="85000" lnSpcReduction="20000"/>
          </a:bodyPr>
          <a:lstStyle/>
          <a:p>
            <a:pPr marL="0" indent="0" algn="ctr">
              <a:buNone/>
            </a:pPr>
            <a:r>
              <a:rPr lang="en-US" sz="2400" b="1" dirty="0">
                <a:solidFill>
                  <a:srgbClr val="FFC000"/>
                </a:solidFill>
              </a:rPr>
              <a:t>Title: </a:t>
            </a:r>
            <a:r>
              <a:rPr lang="en-US" sz="2400" b="1" dirty="0" smtClean="0">
                <a:solidFill>
                  <a:srgbClr val="FFC000"/>
                </a:solidFill>
              </a:rPr>
              <a:t>“A </a:t>
            </a:r>
            <a:r>
              <a:rPr lang="en-US" sz="2400" b="1" dirty="0">
                <a:solidFill>
                  <a:srgbClr val="FFC000"/>
                </a:solidFill>
              </a:rPr>
              <a:t>plea for </a:t>
            </a:r>
            <a:r>
              <a:rPr lang="en-US" sz="2400" b="1" dirty="0" smtClean="0">
                <a:solidFill>
                  <a:srgbClr val="FFC000"/>
                </a:solidFill>
              </a:rPr>
              <a:t>Cuba” by Victor Gillam</a:t>
            </a:r>
          </a:p>
          <a:p>
            <a:pPr marL="0" indent="0" algn="ctr">
              <a:buNone/>
            </a:pPr>
            <a:r>
              <a:rPr lang="en-US" sz="2400" b="1" dirty="0" smtClean="0">
                <a:solidFill>
                  <a:srgbClr val="FFC000"/>
                </a:solidFill>
              </a:rPr>
              <a:t>Judge</a:t>
            </a:r>
            <a:r>
              <a:rPr lang="en-US" sz="2400" b="1" dirty="0">
                <a:solidFill>
                  <a:srgbClr val="FFC000"/>
                </a:solidFill>
              </a:rPr>
              <a:t>, Oct. 19, 1895, v. 29, pp. 248-249</a:t>
            </a:r>
            <a:r>
              <a:rPr lang="en-US" sz="2400" b="1" dirty="0" smtClean="0">
                <a:solidFill>
                  <a:srgbClr val="FFC000"/>
                </a:solidFill>
              </a:rPr>
              <a:t>.</a:t>
            </a:r>
          </a:p>
          <a:p>
            <a:pPr marL="0" indent="0">
              <a:buNone/>
            </a:pPr>
            <a:endParaRPr lang="en-US" sz="1200" b="1" dirty="0">
              <a:solidFill>
                <a:srgbClr val="FFC000"/>
              </a:solidFill>
            </a:endParaRPr>
          </a:p>
          <a:p>
            <a:pPr marL="0" indent="0">
              <a:buNone/>
            </a:pPr>
            <a:r>
              <a:rPr lang="en-US" sz="2400" b="1" dirty="0" smtClean="0">
                <a:solidFill>
                  <a:srgbClr val="FFC000"/>
                </a:solidFill>
              </a:rPr>
              <a:t>Summary</a:t>
            </a:r>
            <a:r>
              <a:rPr lang="en-US" sz="2400" b="1" dirty="0">
                <a:solidFill>
                  <a:srgbClr val="FFC000"/>
                </a:solidFill>
              </a:rPr>
              <a:t>: Cartoon showing sleeping woman "Columbia," Steuben and Lafayette standing behind her, holding document describing Cuba's historic repression by Spain, ignoring sight of man "Spain" beating prone woman "Cuba" who holds banner "Liberty or death." </a:t>
            </a:r>
            <a:endParaRPr lang="en-US" sz="2400" b="1" dirty="0" smtClean="0">
              <a:solidFill>
                <a:srgbClr val="FFC000"/>
              </a:solidFill>
            </a:endParaRPr>
          </a:p>
          <a:p>
            <a:pPr marL="0" indent="0">
              <a:buNone/>
            </a:pPr>
            <a:endParaRPr lang="en-US" sz="1200" b="1" dirty="0">
              <a:solidFill>
                <a:srgbClr val="FFC000"/>
              </a:solidFill>
            </a:endParaRPr>
          </a:p>
          <a:p>
            <a:pPr marL="0" indent="0">
              <a:buNone/>
            </a:pPr>
            <a:r>
              <a:rPr lang="en-US" sz="1900" b="1" dirty="0">
                <a:solidFill>
                  <a:srgbClr val="FFC000"/>
                </a:solidFill>
              </a:rPr>
              <a:t>Reproduction Number: LC-USZC4-4130 </a:t>
            </a:r>
            <a:r>
              <a:rPr lang="en-US" sz="1900" b="1" dirty="0" smtClean="0">
                <a:solidFill>
                  <a:srgbClr val="FFC000"/>
                </a:solidFill>
              </a:rPr>
              <a:t>Rights </a:t>
            </a:r>
            <a:r>
              <a:rPr lang="en-US" sz="1900" b="1" dirty="0">
                <a:solidFill>
                  <a:srgbClr val="FFC000"/>
                </a:solidFill>
              </a:rPr>
              <a:t>Advisory: No known restrictions on publication</a:t>
            </a:r>
            <a:r>
              <a:rPr lang="en-US" sz="1900" b="1" dirty="0" smtClean="0">
                <a:solidFill>
                  <a:srgbClr val="FFC000"/>
                </a:solidFill>
              </a:rPr>
              <a:t>.</a:t>
            </a:r>
            <a:endParaRPr lang="en-US" sz="1900" b="1" dirty="0">
              <a:solidFill>
                <a:srgbClr val="FFC000"/>
              </a:solidFill>
            </a:endParaRPr>
          </a:p>
          <a:p>
            <a:pPr marL="0" indent="0">
              <a:buNone/>
            </a:pPr>
            <a:r>
              <a:rPr lang="en-US" sz="1900" b="1" dirty="0" smtClean="0">
                <a:solidFill>
                  <a:srgbClr val="FFC000"/>
                </a:solidFill>
              </a:rPr>
              <a:t>Repository</a:t>
            </a:r>
            <a:r>
              <a:rPr lang="en-US" sz="1900" b="1" dirty="0">
                <a:solidFill>
                  <a:srgbClr val="FFC000"/>
                </a:solidFill>
              </a:rPr>
              <a:t>: Library of Congress Prints and Photographs Division Washington, D.C. 20540 USA </a:t>
            </a:r>
          </a:p>
          <a:p>
            <a:endParaRPr lang="en-US" dirty="0"/>
          </a:p>
        </p:txBody>
      </p:sp>
      <p:pic>
        <p:nvPicPr>
          <p:cNvPr id="4" name="Picture 3"/>
          <p:cNvPicPr>
            <a:picLocks noChangeAspect="1"/>
          </p:cNvPicPr>
          <p:nvPr/>
        </p:nvPicPr>
        <p:blipFill rotWithShape="1">
          <a:blip r:embed="rId2"/>
          <a:srcRect t="470" b="1864"/>
          <a:stretch/>
        </p:blipFill>
        <p:spPr>
          <a:xfrm>
            <a:off x="1371600" y="-280989"/>
            <a:ext cx="6341480" cy="4438651"/>
          </a:xfrm>
          <a:prstGeom prst="rect">
            <a:avLst/>
          </a:prstGeom>
        </p:spPr>
      </p:pic>
    </p:spTree>
    <p:extLst>
      <p:ext uri="{BB962C8B-B14F-4D97-AF65-F5344CB8AC3E}">
        <p14:creationId xmlns:p14="http://schemas.microsoft.com/office/powerpoint/2010/main" val="380200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715962"/>
          </a:xfrm>
        </p:spPr>
        <p:txBody>
          <a:bodyPr>
            <a:normAutofit fontScale="90000"/>
          </a:bodyPr>
          <a:lstStyle/>
          <a:p>
            <a:r>
              <a:rPr lang="en-US" u="sng" dirty="0" smtClean="0">
                <a:solidFill>
                  <a:srgbClr val="FFFF00"/>
                </a:solidFill>
              </a:rPr>
              <a:t>Roadblocks to Understanding</a:t>
            </a:r>
            <a:endParaRPr lang="en-US" u="sng" dirty="0">
              <a:solidFill>
                <a:srgbClr val="FFFF00"/>
              </a:solidFill>
            </a:endParaRPr>
          </a:p>
        </p:txBody>
      </p:sp>
      <p:sp>
        <p:nvSpPr>
          <p:cNvPr id="3" name="Content Placeholder 2"/>
          <p:cNvSpPr>
            <a:spLocks noGrp="1"/>
          </p:cNvSpPr>
          <p:nvPr>
            <p:ph idx="1"/>
          </p:nvPr>
        </p:nvSpPr>
        <p:spPr>
          <a:xfrm>
            <a:off x="0" y="2057400"/>
            <a:ext cx="9144000" cy="4795837"/>
          </a:xfrm>
        </p:spPr>
        <p:txBody>
          <a:bodyPr>
            <a:normAutofit/>
          </a:bodyPr>
          <a:lstStyle/>
          <a:p>
            <a:pPr marL="0" indent="0">
              <a:buNone/>
            </a:pPr>
            <a:r>
              <a:rPr lang="en-US" sz="2200" b="1" dirty="0" smtClean="0">
                <a:solidFill>
                  <a:srgbClr val="FFFF00"/>
                </a:solidFill>
              </a:rPr>
              <a:t>Students may lack…</a:t>
            </a:r>
          </a:p>
          <a:p>
            <a:pPr lvl="1"/>
            <a:r>
              <a:rPr lang="en-US" sz="2200" b="1" dirty="0" smtClean="0">
                <a:solidFill>
                  <a:srgbClr val="00FF00"/>
                </a:solidFill>
              </a:rPr>
              <a:t>experience with political cartoons.</a:t>
            </a:r>
          </a:p>
          <a:p>
            <a:pPr lvl="1"/>
            <a:r>
              <a:rPr lang="en-US" sz="2200" b="1" dirty="0">
                <a:solidFill>
                  <a:srgbClr val="FFFF00"/>
                </a:solidFill>
              </a:rPr>
              <a:t>f</a:t>
            </a:r>
            <a:r>
              <a:rPr lang="en-US" sz="2200" b="1" dirty="0" smtClean="0">
                <a:solidFill>
                  <a:srgbClr val="FFFF00"/>
                </a:solidFill>
              </a:rPr>
              <a:t>amiliarity with the structure  of cartoons.</a:t>
            </a:r>
          </a:p>
          <a:p>
            <a:pPr lvl="1"/>
            <a:r>
              <a:rPr lang="en-US" sz="2200" b="1" dirty="0">
                <a:solidFill>
                  <a:srgbClr val="00FF00"/>
                </a:solidFill>
              </a:rPr>
              <a:t>k</a:t>
            </a:r>
            <a:r>
              <a:rPr lang="en-US" sz="2200" b="1" dirty="0" smtClean="0">
                <a:solidFill>
                  <a:srgbClr val="00FF00"/>
                </a:solidFill>
              </a:rPr>
              <a:t>nowledge  of cultural connections and analogies.</a:t>
            </a:r>
          </a:p>
          <a:p>
            <a:pPr lvl="1"/>
            <a:r>
              <a:rPr lang="en-US" sz="2200" b="1" dirty="0">
                <a:solidFill>
                  <a:srgbClr val="FFFF00"/>
                </a:solidFill>
              </a:rPr>
              <a:t>r</a:t>
            </a:r>
            <a:r>
              <a:rPr lang="en-US" sz="2200" b="1" dirty="0" smtClean="0">
                <a:solidFill>
                  <a:srgbClr val="FFFF00"/>
                </a:solidFill>
              </a:rPr>
              <a:t>ecognition of stereotypes and symbols.</a:t>
            </a:r>
          </a:p>
          <a:p>
            <a:pPr lvl="1"/>
            <a:r>
              <a:rPr lang="en-US" sz="2200" b="1" dirty="0">
                <a:solidFill>
                  <a:srgbClr val="00FF00"/>
                </a:solidFill>
              </a:rPr>
              <a:t>a</a:t>
            </a:r>
            <a:r>
              <a:rPr lang="en-US" sz="2200" b="1" dirty="0" smtClean="0">
                <a:solidFill>
                  <a:srgbClr val="00FF00"/>
                </a:solidFill>
              </a:rPr>
              <a:t>bility to identify irony.</a:t>
            </a:r>
          </a:p>
          <a:p>
            <a:pPr lvl="1"/>
            <a:r>
              <a:rPr lang="en-US" sz="2200" b="1" dirty="0">
                <a:solidFill>
                  <a:srgbClr val="FFFF00"/>
                </a:solidFill>
              </a:rPr>
              <a:t>s</a:t>
            </a:r>
            <a:r>
              <a:rPr lang="en-US" sz="2200" b="1" dirty="0" smtClean="0">
                <a:solidFill>
                  <a:srgbClr val="FFFF00"/>
                </a:solidFill>
              </a:rPr>
              <a:t>kills to make inferences.</a:t>
            </a:r>
          </a:p>
          <a:p>
            <a:pPr lvl="1"/>
            <a:r>
              <a:rPr lang="en-US" sz="2200" b="1" dirty="0" smtClean="0">
                <a:solidFill>
                  <a:srgbClr val="00FF00"/>
                </a:solidFill>
              </a:rPr>
              <a:t>understanding of the cartoon’s context.</a:t>
            </a:r>
          </a:p>
          <a:p>
            <a:pPr lvl="1"/>
            <a:endParaRPr lang="en-US" sz="2200" b="1" dirty="0">
              <a:solidFill>
                <a:srgbClr val="FFCC00"/>
              </a:solidFill>
            </a:endParaRPr>
          </a:p>
          <a:p>
            <a:pPr marL="0" indent="0">
              <a:buNone/>
            </a:pPr>
            <a:r>
              <a:rPr lang="en-US" sz="2200" b="1" dirty="0" smtClean="0">
                <a:solidFill>
                  <a:srgbClr val="33CCFF"/>
                </a:solidFill>
              </a:rPr>
              <a:t>We must provide them with the tools necessary to overcome these roadblocks.  We must put our ELA skills to work!</a:t>
            </a:r>
          </a:p>
          <a:p>
            <a:endParaRPr lang="en-US" dirty="0" smtClean="0">
              <a:solidFill>
                <a:srgbClr val="FFCC00"/>
              </a:solidFill>
            </a:endParaRPr>
          </a:p>
          <a:p>
            <a:endParaRPr lang="en-US" dirty="0" smtClean="0">
              <a:solidFill>
                <a:srgbClr val="FFCC00"/>
              </a:solidFill>
            </a:endParaRPr>
          </a:p>
          <a:p>
            <a:endParaRPr lang="en-US" dirty="0">
              <a:solidFill>
                <a:srgbClr val="FFCC00"/>
              </a:solidFill>
            </a:endParaRPr>
          </a:p>
        </p:txBody>
      </p:sp>
      <p:sp>
        <p:nvSpPr>
          <p:cNvPr id="4" name="Content Placeholder 2"/>
          <p:cNvSpPr txBox="1">
            <a:spLocks/>
          </p:cNvSpPr>
          <p:nvPr/>
        </p:nvSpPr>
        <p:spPr>
          <a:xfrm>
            <a:off x="0" y="1066799"/>
            <a:ext cx="91440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00FF00"/>
                </a:solidFill>
              </a:rPr>
              <a:t>What prevented  you from gaining a full understanding of the cartoon?</a:t>
            </a:r>
          </a:p>
        </p:txBody>
      </p:sp>
      <p:pic>
        <p:nvPicPr>
          <p:cNvPr id="5" name="Picture 4"/>
          <p:cNvPicPr>
            <a:picLocks noChangeAspect="1"/>
          </p:cNvPicPr>
          <p:nvPr/>
        </p:nvPicPr>
        <p:blipFill>
          <a:blip r:embed="rId2"/>
          <a:stretch>
            <a:fillRect/>
          </a:stretch>
        </p:blipFill>
        <p:spPr>
          <a:xfrm>
            <a:off x="6858000" y="2286000"/>
            <a:ext cx="2143125" cy="2783733"/>
          </a:xfrm>
          <a:prstGeom prst="rect">
            <a:avLst/>
          </a:prstGeom>
        </p:spPr>
      </p:pic>
    </p:spTree>
    <p:extLst>
      <p:ext uri="{BB962C8B-B14F-4D97-AF65-F5344CB8AC3E}">
        <p14:creationId xmlns:p14="http://schemas.microsoft.com/office/powerpoint/2010/main" val="41761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solidFill>
                  <a:srgbClr val="FF9933"/>
                </a:solidFill>
              </a:rPr>
              <a:t>Political Cartoons</a:t>
            </a:r>
            <a:endParaRPr lang="en-US" b="1" dirty="0">
              <a:solidFill>
                <a:srgbClr val="FF9933"/>
              </a:solidFill>
            </a:endParaRPr>
          </a:p>
        </p:txBody>
      </p:sp>
      <p:sp>
        <p:nvSpPr>
          <p:cNvPr id="3" name="Content Placeholder 2"/>
          <p:cNvSpPr>
            <a:spLocks noGrp="1"/>
          </p:cNvSpPr>
          <p:nvPr>
            <p:ph idx="1"/>
          </p:nvPr>
        </p:nvSpPr>
        <p:spPr>
          <a:xfrm>
            <a:off x="0" y="609600"/>
            <a:ext cx="9144000" cy="6019800"/>
          </a:xfrm>
        </p:spPr>
        <p:txBody>
          <a:bodyPr>
            <a:normAutofit/>
          </a:bodyPr>
          <a:lstStyle/>
          <a:p>
            <a:pPr marL="0" indent="0">
              <a:buNone/>
            </a:pPr>
            <a:r>
              <a:rPr lang="en-US" sz="2200" b="1" dirty="0" smtClean="0">
                <a:solidFill>
                  <a:srgbClr val="FFFF00"/>
                </a:solidFill>
              </a:rPr>
              <a:t>Political cartooning is an art form used to express opinion.  These opinions could be about anything, but normally address political, economic or social issues.  Political cartoonists use certain techniques (or tools) to get their point across.  They don’t use all of these tools every time.  They are kept in a “tool box” and used whenever needed.</a:t>
            </a:r>
          </a:p>
          <a:p>
            <a:pPr marL="0" indent="0">
              <a:buNone/>
            </a:pPr>
            <a:endParaRPr lang="en-US" sz="2200" b="1" dirty="0" smtClean="0">
              <a:solidFill>
                <a:srgbClr val="FFFF00"/>
              </a:solidFill>
            </a:endParaRPr>
          </a:p>
          <a:p>
            <a:pPr marL="0" indent="0">
              <a:buNone/>
            </a:pPr>
            <a:r>
              <a:rPr lang="en-US" sz="2200" b="1" dirty="0" smtClean="0">
                <a:solidFill>
                  <a:srgbClr val="FFFF00"/>
                </a:solidFill>
              </a:rPr>
              <a:t>These tools allow the artist to…</a:t>
            </a:r>
          </a:p>
          <a:p>
            <a:pPr marL="109538" lvl="1" indent="231775"/>
            <a:r>
              <a:rPr lang="en-US" sz="2200" b="1" dirty="0" smtClean="0">
                <a:solidFill>
                  <a:srgbClr val="FF9933"/>
                </a:solidFill>
              </a:rPr>
              <a:t>Focus on a single, clearly defined </a:t>
            </a:r>
            <a:r>
              <a:rPr lang="en-US" sz="2200" b="1" u="sng" dirty="0" smtClean="0">
                <a:solidFill>
                  <a:srgbClr val="FF9933"/>
                </a:solidFill>
              </a:rPr>
              <a:t>topic</a:t>
            </a:r>
            <a:r>
              <a:rPr lang="en-US" sz="2200" b="1" dirty="0" smtClean="0">
                <a:solidFill>
                  <a:srgbClr val="FF9933"/>
                </a:solidFill>
              </a:rPr>
              <a:t>.</a:t>
            </a:r>
          </a:p>
          <a:p>
            <a:pPr marL="109538" lvl="1" indent="231775">
              <a:spcBef>
                <a:spcPts val="0"/>
              </a:spcBef>
            </a:pPr>
            <a:r>
              <a:rPr lang="en-US" sz="2200" b="1" u="sng" dirty="0" smtClean="0">
                <a:solidFill>
                  <a:srgbClr val="FF9933"/>
                </a:solidFill>
              </a:rPr>
              <a:t>Simplify</a:t>
            </a:r>
            <a:r>
              <a:rPr lang="en-US" sz="2200" b="1" dirty="0" smtClean="0">
                <a:solidFill>
                  <a:srgbClr val="FF9933"/>
                </a:solidFill>
              </a:rPr>
              <a:t> or </a:t>
            </a:r>
            <a:r>
              <a:rPr lang="en-US" sz="2200" b="1" u="sng" dirty="0" smtClean="0">
                <a:solidFill>
                  <a:srgbClr val="FF9933"/>
                </a:solidFill>
              </a:rPr>
              <a:t>exaggerate</a:t>
            </a:r>
            <a:r>
              <a:rPr lang="en-US" sz="2200" b="1" dirty="0" smtClean="0">
                <a:solidFill>
                  <a:srgbClr val="FF9933"/>
                </a:solidFill>
              </a:rPr>
              <a:t> issues for easy </a:t>
            </a:r>
          </a:p>
          <a:p>
            <a:pPr marL="109538" lvl="1" indent="231775">
              <a:spcBef>
                <a:spcPts val="0"/>
              </a:spcBef>
              <a:buNone/>
            </a:pPr>
            <a:r>
              <a:rPr lang="en-US" sz="2200" b="1" dirty="0" smtClean="0">
                <a:solidFill>
                  <a:srgbClr val="FF9933"/>
                </a:solidFill>
              </a:rPr>
              <a:t>understanding</a:t>
            </a:r>
          </a:p>
          <a:p>
            <a:pPr marL="109538" lvl="1" indent="231775">
              <a:spcBef>
                <a:spcPts val="0"/>
              </a:spcBef>
            </a:pPr>
            <a:r>
              <a:rPr lang="en-US" sz="2200" b="1" dirty="0" smtClean="0">
                <a:solidFill>
                  <a:srgbClr val="FF9933"/>
                </a:solidFill>
              </a:rPr>
              <a:t>Use </a:t>
            </a:r>
            <a:r>
              <a:rPr lang="en-US" sz="2200" b="1" u="sng" dirty="0" smtClean="0">
                <a:solidFill>
                  <a:srgbClr val="FF9933"/>
                </a:solidFill>
              </a:rPr>
              <a:t>symbolism</a:t>
            </a:r>
            <a:r>
              <a:rPr lang="en-US" sz="2200" b="1" dirty="0" smtClean="0">
                <a:solidFill>
                  <a:srgbClr val="FF9933"/>
                </a:solidFill>
              </a:rPr>
              <a:t> to help their reader identify </a:t>
            </a:r>
          </a:p>
          <a:p>
            <a:pPr marL="109538" lvl="1" indent="231775">
              <a:spcBef>
                <a:spcPts val="0"/>
              </a:spcBef>
              <a:buNone/>
            </a:pPr>
            <a:r>
              <a:rPr lang="en-US" sz="2200" b="1" dirty="0" smtClean="0">
                <a:solidFill>
                  <a:srgbClr val="FF9933"/>
                </a:solidFill>
              </a:rPr>
              <a:t>topics easily</a:t>
            </a:r>
          </a:p>
          <a:p>
            <a:pPr marL="109538" lvl="1" indent="231775">
              <a:spcBef>
                <a:spcPts val="0"/>
              </a:spcBef>
            </a:pPr>
            <a:r>
              <a:rPr lang="en-US" sz="2200" b="1" dirty="0" smtClean="0">
                <a:solidFill>
                  <a:srgbClr val="FF9933"/>
                </a:solidFill>
              </a:rPr>
              <a:t>Use </a:t>
            </a:r>
            <a:r>
              <a:rPr lang="en-US" sz="2200" b="1" u="sng" dirty="0" smtClean="0">
                <a:solidFill>
                  <a:srgbClr val="FF9933"/>
                </a:solidFill>
              </a:rPr>
              <a:t>humor</a:t>
            </a:r>
            <a:r>
              <a:rPr lang="en-US" sz="2200" b="1" dirty="0" smtClean="0">
                <a:solidFill>
                  <a:srgbClr val="FF9933"/>
                </a:solidFill>
              </a:rPr>
              <a:t> or </a:t>
            </a:r>
            <a:r>
              <a:rPr lang="en-US" sz="2200" b="1" u="sng" dirty="0" smtClean="0">
                <a:solidFill>
                  <a:srgbClr val="FF9933"/>
                </a:solidFill>
              </a:rPr>
              <a:t>irony</a:t>
            </a:r>
            <a:r>
              <a:rPr lang="en-US" sz="2200" b="1" dirty="0" smtClean="0">
                <a:solidFill>
                  <a:srgbClr val="FF9933"/>
                </a:solidFill>
              </a:rPr>
              <a:t> to express opinion</a:t>
            </a:r>
          </a:p>
          <a:p>
            <a:pPr marL="109538" lvl="1" indent="231775">
              <a:spcBef>
                <a:spcPts val="0"/>
              </a:spcBef>
            </a:pPr>
            <a:r>
              <a:rPr lang="en-US" sz="2200" b="1" dirty="0" smtClean="0">
                <a:solidFill>
                  <a:srgbClr val="FF9933"/>
                </a:solidFill>
              </a:rPr>
              <a:t>Make </a:t>
            </a:r>
            <a:r>
              <a:rPr lang="en-US" sz="2200" b="1" u="sng" dirty="0" smtClean="0">
                <a:solidFill>
                  <a:srgbClr val="FF9933"/>
                </a:solidFill>
              </a:rPr>
              <a:t>historical</a:t>
            </a:r>
            <a:r>
              <a:rPr lang="en-US" sz="2200" b="1" dirty="0" smtClean="0">
                <a:solidFill>
                  <a:srgbClr val="FF9933"/>
                </a:solidFill>
              </a:rPr>
              <a:t> and </a:t>
            </a:r>
            <a:r>
              <a:rPr lang="en-US" sz="2200" b="1" u="sng" dirty="0" smtClean="0">
                <a:solidFill>
                  <a:srgbClr val="FF9933"/>
                </a:solidFill>
              </a:rPr>
              <a:t>cultural</a:t>
            </a:r>
            <a:r>
              <a:rPr lang="en-US" sz="2200" b="1" dirty="0" smtClean="0">
                <a:solidFill>
                  <a:srgbClr val="FF9933"/>
                </a:solidFill>
              </a:rPr>
              <a:t> </a:t>
            </a:r>
            <a:r>
              <a:rPr lang="en-US" sz="2200" b="1" u="sng" dirty="0" smtClean="0">
                <a:solidFill>
                  <a:srgbClr val="FF9933"/>
                </a:solidFill>
              </a:rPr>
              <a:t>references</a:t>
            </a:r>
          </a:p>
          <a:p>
            <a:pPr marL="109538" lvl="1" indent="231775">
              <a:spcBef>
                <a:spcPts val="0"/>
              </a:spcBef>
            </a:pPr>
            <a:r>
              <a:rPr lang="en-US" sz="2200" b="1" dirty="0" smtClean="0">
                <a:solidFill>
                  <a:srgbClr val="FF9933"/>
                </a:solidFill>
              </a:rPr>
              <a:t>Express opinions by using </a:t>
            </a:r>
            <a:r>
              <a:rPr lang="en-US" sz="2200" b="1" u="sng" dirty="0" smtClean="0">
                <a:solidFill>
                  <a:srgbClr val="FF9933"/>
                </a:solidFill>
              </a:rPr>
              <a:t>stereotypes</a:t>
            </a:r>
          </a:p>
          <a:p>
            <a:pPr marL="109538" lvl="1" indent="231775">
              <a:spcBef>
                <a:spcPts val="0"/>
              </a:spcBef>
            </a:pPr>
            <a:r>
              <a:rPr lang="en-US" sz="2200" b="1" dirty="0" smtClean="0">
                <a:solidFill>
                  <a:srgbClr val="FF9933"/>
                </a:solidFill>
              </a:rPr>
              <a:t>Use </a:t>
            </a:r>
            <a:r>
              <a:rPr lang="en-US" sz="2200" b="1" u="sng" dirty="0" smtClean="0">
                <a:solidFill>
                  <a:srgbClr val="FF9933"/>
                </a:solidFill>
              </a:rPr>
              <a:t>analogies</a:t>
            </a:r>
            <a:r>
              <a:rPr lang="en-US" sz="2200" b="1" dirty="0" smtClean="0">
                <a:solidFill>
                  <a:srgbClr val="FF9933"/>
                </a:solidFill>
              </a:rPr>
              <a:t> that compare the topic to </a:t>
            </a:r>
          </a:p>
          <a:p>
            <a:pPr marL="109538" lvl="1" indent="231775">
              <a:spcBef>
                <a:spcPts val="0"/>
              </a:spcBef>
              <a:buNone/>
            </a:pPr>
            <a:r>
              <a:rPr lang="en-US" sz="2200" b="1" dirty="0" smtClean="0">
                <a:solidFill>
                  <a:srgbClr val="FF9933"/>
                </a:solidFill>
              </a:rPr>
              <a:t>historic events  or other well known stories.</a:t>
            </a:r>
          </a:p>
          <a:p>
            <a:pPr marL="400050" lvl="1" indent="0"/>
            <a:endParaRPr lang="en-US" sz="2400" dirty="0" smtClean="0">
              <a:solidFill>
                <a:srgbClr val="FFFFCC"/>
              </a:solidFill>
            </a:endParaRPr>
          </a:p>
          <a:p>
            <a:pPr marL="0" indent="0">
              <a:buNone/>
            </a:pPr>
            <a:endParaRPr lang="en-US" sz="2400" dirty="0" smtClean="0">
              <a:solidFill>
                <a:srgbClr val="FFFFCC"/>
              </a:solidFill>
            </a:endParaRPr>
          </a:p>
        </p:txBody>
      </p:sp>
      <p:pic>
        <p:nvPicPr>
          <p:cNvPr id="16386" name="Picture 2" descr="E:\Herb Block\Photo Jan 31, 10 14 54 AM.jpg"/>
          <p:cNvPicPr>
            <a:picLocks noChangeAspect="1" noChangeArrowheads="1"/>
          </p:cNvPicPr>
          <p:nvPr/>
        </p:nvPicPr>
        <p:blipFill>
          <a:blip r:embed="rId2" cstate="print"/>
          <a:srcRect l="5625" t="7734" r="13500" b="20881"/>
          <a:stretch>
            <a:fillRect/>
          </a:stretch>
        </p:blipFill>
        <p:spPr bwMode="auto">
          <a:xfrm>
            <a:off x="5638800" y="2209800"/>
            <a:ext cx="3505200" cy="4500441"/>
          </a:xfrm>
          <a:prstGeom prst="rect">
            <a:avLst/>
          </a:prstGeom>
          <a:noFill/>
        </p:spPr>
      </p:pic>
    </p:spTree>
    <p:extLst>
      <p:ext uri="{BB962C8B-B14F-4D97-AF65-F5344CB8AC3E}">
        <p14:creationId xmlns:p14="http://schemas.microsoft.com/office/powerpoint/2010/main" val="1903430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solidFill>
                  <a:srgbClr val="FF0000"/>
                </a:solidFill>
              </a:rPr>
              <a:t>Reading Cartoons</a:t>
            </a:r>
            <a:endParaRPr lang="en-US" dirty="0">
              <a:solidFill>
                <a:srgbClr val="FF0000"/>
              </a:solidFill>
            </a:endParaRPr>
          </a:p>
        </p:txBody>
      </p:sp>
      <p:sp>
        <p:nvSpPr>
          <p:cNvPr id="3" name="Content Placeholder 2"/>
          <p:cNvSpPr>
            <a:spLocks noGrp="1"/>
          </p:cNvSpPr>
          <p:nvPr>
            <p:ph idx="1"/>
          </p:nvPr>
        </p:nvSpPr>
        <p:spPr>
          <a:xfrm>
            <a:off x="1981200" y="5562600"/>
            <a:ext cx="6934200" cy="1295400"/>
          </a:xfrm>
        </p:spPr>
        <p:txBody>
          <a:bodyPr>
            <a:normAutofit fontScale="92500" lnSpcReduction="20000"/>
          </a:bodyPr>
          <a:lstStyle/>
          <a:p>
            <a:pPr marL="0" indent="0" algn="ctr">
              <a:buNone/>
            </a:pPr>
            <a:r>
              <a:rPr lang="en-US" dirty="0" smtClean="0">
                <a:solidFill>
                  <a:srgbClr val="FFFFCC"/>
                </a:solidFill>
              </a:rPr>
              <a:t>Identify as many artist tools as you can in this cartoon.  Then try to determine the point being made by the artist.</a:t>
            </a:r>
            <a:endParaRPr lang="en-US" dirty="0">
              <a:solidFill>
                <a:srgbClr val="FFFFCC"/>
              </a:solidFill>
            </a:endParaRPr>
          </a:p>
        </p:txBody>
      </p:sp>
      <p:grpSp>
        <p:nvGrpSpPr>
          <p:cNvPr id="20" name="Group 19"/>
          <p:cNvGrpSpPr/>
          <p:nvPr/>
        </p:nvGrpSpPr>
        <p:grpSpPr>
          <a:xfrm>
            <a:off x="152400" y="152400"/>
            <a:ext cx="1600200" cy="6400800"/>
            <a:chOff x="0" y="0"/>
            <a:chExt cx="1600200" cy="6400800"/>
          </a:xfrm>
        </p:grpSpPr>
        <p:sp>
          <p:nvSpPr>
            <p:cNvPr id="5" name="Rounded Rectangle 4"/>
            <p:cNvSpPr/>
            <p:nvPr/>
          </p:nvSpPr>
          <p:spPr>
            <a:xfrm>
              <a:off x="0" y="16764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Topic</a:t>
              </a:r>
              <a:endParaRPr lang="en-US" b="1" dirty="0">
                <a:solidFill>
                  <a:schemeClr val="tx1"/>
                </a:solidFill>
              </a:endParaRPr>
            </a:p>
          </p:txBody>
        </p:sp>
        <p:sp>
          <p:nvSpPr>
            <p:cNvPr id="6" name="Rounded Rectangle 5"/>
            <p:cNvSpPr/>
            <p:nvPr/>
          </p:nvSpPr>
          <p:spPr>
            <a:xfrm>
              <a:off x="0" y="22098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Symbols</a:t>
              </a:r>
              <a:endParaRPr lang="en-US" b="1" dirty="0">
                <a:solidFill>
                  <a:schemeClr val="tx1"/>
                </a:solidFill>
              </a:endParaRPr>
            </a:p>
          </p:txBody>
        </p:sp>
        <p:sp>
          <p:nvSpPr>
            <p:cNvPr id="7" name="Rounded Rectangle 6"/>
            <p:cNvSpPr/>
            <p:nvPr/>
          </p:nvSpPr>
          <p:spPr>
            <a:xfrm>
              <a:off x="0" y="2743200"/>
              <a:ext cx="1600200" cy="914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Simplification or Exaggeration</a:t>
              </a:r>
            </a:p>
          </p:txBody>
        </p:sp>
        <p:sp>
          <p:nvSpPr>
            <p:cNvPr id="8" name="Rounded Rectangle 7"/>
            <p:cNvSpPr/>
            <p:nvPr/>
          </p:nvSpPr>
          <p:spPr>
            <a:xfrm>
              <a:off x="0" y="5410200"/>
              <a:ext cx="1600200" cy="990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Historical &amp; Cultural</a:t>
              </a:r>
            </a:p>
            <a:p>
              <a:pPr algn="ctr"/>
              <a:r>
                <a:rPr lang="en-US" b="1" dirty="0" smtClean="0">
                  <a:solidFill>
                    <a:schemeClr val="tx1"/>
                  </a:solidFill>
                </a:rPr>
                <a:t>Connections</a:t>
              </a:r>
              <a:endParaRPr lang="en-US" b="1" dirty="0">
                <a:solidFill>
                  <a:schemeClr val="tx1"/>
                </a:solidFill>
              </a:endParaRPr>
            </a:p>
          </p:txBody>
        </p:sp>
        <p:sp>
          <p:nvSpPr>
            <p:cNvPr id="9" name="Rounded Rectangle 8"/>
            <p:cNvSpPr/>
            <p:nvPr/>
          </p:nvSpPr>
          <p:spPr>
            <a:xfrm>
              <a:off x="0" y="48768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Analogy</a:t>
              </a:r>
              <a:endParaRPr lang="en-US" b="1" dirty="0">
                <a:solidFill>
                  <a:schemeClr val="tx1"/>
                </a:solidFill>
              </a:endParaRPr>
            </a:p>
          </p:txBody>
        </p:sp>
        <p:sp>
          <p:nvSpPr>
            <p:cNvPr id="10" name="Rounded Rectangle 9"/>
            <p:cNvSpPr/>
            <p:nvPr/>
          </p:nvSpPr>
          <p:spPr>
            <a:xfrm>
              <a:off x="0" y="38100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Irony/Humor</a:t>
              </a:r>
              <a:endParaRPr lang="en-US" b="1" dirty="0">
                <a:solidFill>
                  <a:schemeClr val="tx1"/>
                </a:solidFill>
              </a:endParaRPr>
            </a:p>
          </p:txBody>
        </p:sp>
        <p:sp>
          <p:nvSpPr>
            <p:cNvPr id="11" name="Rounded Rectangle 10"/>
            <p:cNvSpPr/>
            <p:nvPr/>
          </p:nvSpPr>
          <p:spPr>
            <a:xfrm>
              <a:off x="0" y="43434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Stereotype</a:t>
              </a:r>
              <a:endParaRPr lang="en-US" b="1" dirty="0">
                <a:solidFill>
                  <a:schemeClr val="tx1"/>
                </a:solidFill>
              </a:endParaRPr>
            </a:p>
          </p:txBody>
        </p:sp>
        <p:sp>
          <p:nvSpPr>
            <p:cNvPr id="12" name="Rounded Rectangle 11"/>
            <p:cNvSpPr/>
            <p:nvPr/>
          </p:nvSpPr>
          <p:spPr>
            <a:xfrm>
              <a:off x="0" y="0"/>
              <a:ext cx="1600200" cy="1143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Artist’s</a:t>
              </a:r>
            </a:p>
            <a:p>
              <a:pPr algn="ctr"/>
              <a:r>
                <a:rPr lang="en-US" b="1" dirty="0" smtClean="0">
                  <a:solidFill>
                    <a:schemeClr val="tx1"/>
                  </a:solidFill>
                </a:rPr>
                <a:t>Tool </a:t>
              </a:r>
            </a:p>
            <a:p>
              <a:pPr algn="ctr"/>
              <a:r>
                <a:rPr lang="en-US" b="1" dirty="0" smtClean="0">
                  <a:solidFill>
                    <a:schemeClr val="tx1"/>
                  </a:solidFill>
                </a:rPr>
                <a:t>Box</a:t>
              </a:r>
              <a:endParaRPr lang="en-US" b="1" dirty="0">
                <a:solidFill>
                  <a:schemeClr val="tx1"/>
                </a:solidFill>
              </a:endParaRPr>
            </a:p>
          </p:txBody>
        </p:sp>
        <p:cxnSp>
          <p:nvCxnSpPr>
            <p:cNvPr id="14" name="Straight Arrow Connector 13"/>
            <p:cNvCxnSpPr>
              <a:stCxn id="12" idx="2"/>
              <a:endCxn id="5" idx="0"/>
            </p:cNvCxnSpPr>
            <p:nvPr/>
          </p:nvCxnSpPr>
          <p:spPr>
            <a:xfrm>
              <a:off x="800100" y="1143000"/>
              <a:ext cx="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a:stretch>
            <a:fillRect/>
          </a:stretch>
        </p:blipFill>
        <p:spPr>
          <a:xfrm>
            <a:off x="2171416" y="690562"/>
            <a:ext cx="6553768" cy="46516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OCIAL STUDIES\Primary Sources\Political Cartoons\3.jpg"/>
          <p:cNvPicPr>
            <a:picLocks noChangeAspect="1" noChangeArrowheads="1"/>
          </p:cNvPicPr>
          <p:nvPr/>
        </p:nvPicPr>
        <p:blipFill>
          <a:blip r:embed="rId2" cstate="print"/>
          <a:srcRect/>
          <a:stretch>
            <a:fillRect/>
          </a:stretch>
        </p:blipFill>
        <p:spPr bwMode="auto">
          <a:xfrm>
            <a:off x="4953000" y="0"/>
            <a:ext cx="4191000" cy="2907409"/>
          </a:xfrm>
          <a:prstGeom prst="rect">
            <a:avLst/>
          </a:prstGeom>
          <a:noFill/>
        </p:spPr>
      </p:pic>
      <p:sp>
        <p:nvSpPr>
          <p:cNvPr id="17" name="Rounded Rectangle 16"/>
          <p:cNvSpPr/>
          <p:nvPr/>
        </p:nvSpPr>
        <p:spPr>
          <a:xfrm>
            <a:off x="2590800" y="1143000"/>
            <a:ext cx="2057400" cy="1600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b="1" dirty="0" smtClean="0">
                <a:solidFill>
                  <a:schemeClr val="tx1"/>
                </a:solidFill>
              </a:rPr>
              <a:t>Pilgrim clothing</a:t>
            </a:r>
          </a:p>
          <a:p>
            <a:pPr>
              <a:buFont typeface="Arial" pitchFamily="34" charset="0"/>
              <a:buChar char="•"/>
            </a:pPr>
            <a:r>
              <a:rPr lang="en-US" b="1" dirty="0" smtClean="0">
                <a:solidFill>
                  <a:schemeClr val="tx1"/>
                </a:solidFill>
              </a:rPr>
              <a:t>Native American clothing</a:t>
            </a:r>
          </a:p>
          <a:p>
            <a:pPr>
              <a:buFont typeface="Arial" pitchFamily="34" charset="0"/>
              <a:buChar char="•"/>
            </a:pPr>
            <a:r>
              <a:rPr lang="en-US" b="1" dirty="0" smtClean="0">
                <a:solidFill>
                  <a:schemeClr val="tx1"/>
                </a:solidFill>
              </a:rPr>
              <a:t>Turkey</a:t>
            </a:r>
          </a:p>
          <a:p>
            <a:pPr>
              <a:buFont typeface="Arial" pitchFamily="34" charset="0"/>
              <a:buChar char="•"/>
            </a:pPr>
            <a:r>
              <a:rPr lang="en-US" b="1" dirty="0" smtClean="0">
                <a:solidFill>
                  <a:schemeClr val="tx1"/>
                </a:solidFill>
              </a:rPr>
              <a:t>Purse</a:t>
            </a:r>
            <a:endParaRPr lang="en-US" b="1" dirty="0">
              <a:solidFill>
                <a:schemeClr val="tx1"/>
              </a:solidFill>
            </a:endParaRPr>
          </a:p>
        </p:txBody>
      </p:sp>
      <p:cxnSp>
        <p:nvCxnSpPr>
          <p:cNvPr id="18" name="Straight Arrow Connector 17"/>
          <p:cNvCxnSpPr>
            <a:stCxn id="41" idx="3"/>
          </p:cNvCxnSpPr>
          <p:nvPr/>
        </p:nvCxnSpPr>
        <p:spPr>
          <a:xfrm flipV="1">
            <a:off x="1752600" y="2362200"/>
            <a:ext cx="762000" cy="26670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133600" y="152400"/>
            <a:ext cx="2133600" cy="762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Thanksgiving shopping.</a:t>
            </a:r>
            <a:endParaRPr lang="en-US" b="1" dirty="0">
              <a:solidFill>
                <a:schemeClr val="tx1"/>
              </a:solidFill>
            </a:endParaRPr>
          </a:p>
        </p:txBody>
      </p:sp>
      <p:cxnSp>
        <p:nvCxnSpPr>
          <p:cNvPr id="21" name="Straight Arrow Connector 20"/>
          <p:cNvCxnSpPr/>
          <p:nvPr/>
        </p:nvCxnSpPr>
        <p:spPr>
          <a:xfrm flipV="1">
            <a:off x="1676400" y="990600"/>
            <a:ext cx="609600" cy="91440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886200" y="3048000"/>
            <a:ext cx="3276600" cy="609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There were more people at the first Thanksgiving.</a:t>
            </a:r>
            <a:endParaRPr lang="en-US" b="1" dirty="0">
              <a:solidFill>
                <a:schemeClr val="tx1"/>
              </a:solidFill>
            </a:endParaRPr>
          </a:p>
        </p:txBody>
      </p:sp>
      <p:cxnSp>
        <p:nvCxnSpPr>
          <p:cNvPr id="26" name="Straight Arrow Connector 25"/>
          <p:cNvCxnSpPr>
            <a:stCxn id="42" idx="3"/>
          </p:cNvCxnSpPr>
          <p:nvPr/>
        </p:nvCxnSpPr>
        <p:spPr>
          <a:xfrm>
            <a:off x="1752600" y="3429000"/>
            <a:ext cx="2057400" cy="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2" idx="1"/>
          </p:cNvCxnSpPr>
          <p:nvPr/>
        </p:nvCxnSpPr>
        <p:spPr>
          <a:xfrm>
            <a:off x="1524000" y="4762500"/>
            <a:ext cx="1295400" cy="3810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334000" y="3810000"/>
            <a:ext cx="3581400" cy="838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There were no stores in the Plymouth colony.</a:t>
            </a:r>
            <a:endParaRPr lang="en-US" b="1" dirty="0">
              <a:solidFill>
                <a:schemeClr val="tx1"/>
              </a:solidFill>
            </a:endParaRPr>
          </a:p>
        </p:txBody>
      </p:sp>
      <p:cxnSp>
        <p:nvCxnSpPr>
          <p:cNvPr id="30" name="Straight Arrow Connector 29"/>
          <p:cNvCxnSpPr/>
          <p:nvPr/>
        </p:nvCxnSpPr>
        <p:spPr>
          <a:xfrm flipV="1">
            <a:off x="1524000" y="4038600"/>
            <a:ext cx="3810000" cy="22860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819400" y="4267200"/>
            <a:ext cx="2362200" cy="1066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Clothing styles, women going shopping</a:t>
            </a:r>
            <a:endParaRPr lang="en-US" b="1" dirty="0">
              <a:solidFill>
                <a:schemeClr val="tx1"/>
              </a:solidFill>
            </a:endParaRPr>
          </a:p>
        </p:txBody>
      </p:sp>
      <p:sp>
        <p:nvSpPr>
          <p:cNvPr id="34" name="Rounded Rectangle 33"/>
          <p:cNvSpPr/>
          <p:nvPr/>
        </p:nvSpPr>
        <p:spPr>
          <a:xfrm>
            <a:off x="2819400" y="5410200"/>
            <a:ext cx="2514600" cy="990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It compares modern Thanksgiving habits to the past.</a:t>
            </a:r>
            <a:endParaRPr lang="en-US" b="1" dirty="0">
              <a:solidFill>
                <a:schemeClr val="tx1"/>
              </a:solidFill>
            </a:endParaRPr>
          </a:p>
        </p:txBody>
      </p:sp>
      <p:cxnSp>
        <p:nvCxnSpPr>
          <p:cNvPr id="43" name="Straight Arrow Connector 42"/>
          <p:cNvCxnSpPr/>
          <p:nvPr/>
        </p:nvCxnSpPr>
        <p:spPr>
          <a:xfrm>
            <a:off x="1524000" y="5334000"/>
            <a:ext cx="1219200" cy="30480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524000" y="6477000"/>
            <a:ext cx="4343400" cy="0"/>
          </a:xfrm>
          <a:prstGeom prst="straightConnector1">
            <a:avLst/>
          </a:prstGeom>
          <a:ln w="31750">
            <a:solidFill>
              <a:srgbClr val="FFFFCC"/>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867400" y="4953000"/>
            <a:ext cx="3048000" cy="1676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Pilgrims celebrated the first Thanksgiving and modern Americans sometimes value shopping more than the holiday.</a:t>
            </a:r>
            <a:endParaRPr lang="en-US" b="1" dirty="0">
              <a:solidFill>
                <a:schemeClr val="tx1"/>
              </a:solidFill>
            </a:endParaRPr>
          </a:p>
        </p:txBody>
      </p:sp>
      <p:grpSp>
        <p:nvGrpSpPr>
          <p:cNvPr id="39" name="Group 38"/>
          <p:cNvGrpSpPr/>
          <p:nvPr/>
        </p:nvGrpSpPr>
        <p:grpSpPr>
          <a:xfrm>
            <a:off x="152400" y="228600"/>
            <a:ext cx="1600200" cy="6400800"/>
            <a:chOff x="0" y="0"/>
            <a:chExt cx="1600200" cy="6400800"/>
          </a:xfrm>
        </p:grpSpPr>
        <p:sp>
          <p:nvSpPr>
            <p:cNvPr id="40" name="Rounded Rectangle 39"/>
            <p:cNvSpPr/>
            <p:nvPr/>
          </p:nvSpPr>
          <p:spPr>
            <a:xfrm>
              <a:off x="0" y="16764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Topic</a:t>
              </a:r>
              <a:endParaRPr lang="en-US" b="1" dirty="0">
                <a:solidFill>
                  <a:schemeClr val="tx1"/>
                </a:solidFill>
              </a:endParaRPr>
            </a:p>
          </p:txBody>
        </p:sp>
        <p:sp>
          <p:nvSpPr>
            <p:cNvPr id="41" name="Rounded Rectangle 40"/>
            <p:cNvSpPr/>
            <p:nvPr/>
          </p:nvSpPr>
          <p:spPr>
            <a:xfrm>
              <a:off x="0" y="22098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Symbols</a:t>
              </a:r>
              <a:endParaRPr lang="en-US" b="1" dirty="0">
                <a:solidFill>
                  <a:schemeClr val="tx1"/>
                </a:solidFill>
              </a:endParaRPr>
            </a:p>
          </p:txBody>
        </p:sp>
        <p:sp>
          <p:nvSpPr>
            <p:cNvPr id="42" name="Rounded Rectangle 41"/>
            <p:cNvSpPr/>
            <p:nvPr/>
          </p:nvSpPr>
          <p:spPr>
            <a:xfrm>
              <a:off x="0" y="2743200"/>
              <a:ext cx="1600200" cy="914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Simplification or Exaggeration</a:t>
              </a:r>
            </a:p>
          </p:txBody>
        </p:sp>
        <p:sp>
          <p:nvSpPr>
            <p:cNvPr id="44" name="Rounded Rectangle 43"/>
            <p:cNvSpPr/>
            <p:nvPr/>
          </p:nvSpPr>
          <p:spPr>
            <a:xfrm>
              <a:off x="0" y="5410200"/>
              <a:ext cx="1600200" cy="990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Historical &amp; Cultural</a:t>
              </a:r>
            </a:p>
            <a:p>
              <a:pPr algn="ctr"/>
              <a:r>
                <a:rPr lang="en-US" b="1" dirty="0" smtClean="0">
                  <a:solidFill>
                    <a:schemeClr val="tx1"/>
                  </a:solidFill>
                </a:rPr>
                <a:t>Connections</a:t>
              </a:r>
              <a:endParaRPr lang="en-US" b="1" dirty="0">
                <a:solidFill>
                  <a:schemeClr val="tx1"/>
                </a:solidFill>
              </a:endParaRPr>
            </a:p>
          </p:txBody>
        </p:sp>
        <p:sp>
          <p:nvSpPr>
            <p:cNvPr id="46" name="Rounded Rectangle 45"/>
            <p:cNvSpPr/>
            <p:nvPr/>
          </p:nvSpPr>
          <p:spPr>
            <a:xfrm>
              <a:off x="0" y="48768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Analogy</a:t>
              </a:r>
              <a:endParaRPr lang="en-US" b="1" dirty="0">
                <a:solidFill>
                  <a:schemeClr val="tx1"/>
                </a:solidFill>
              </a:endParaRPr>
            </a:p>
          </p:txBody>
        </p:sp>
        <p:sp>
          <p:nvSpPr>
            <p:cNvPr id="48" name="Rounded Rectangle 47"/>
            <p:cNvSpPr/>
            <p:nvPr/>
          </p:nvSpPr>
          <p:spPr>
            <a:xfrm>
              <a:off x="0" y="38100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Irony/Humor</a:t>
              </a:r>
              <a:endParaRPr lang="en-US" b="1" dirty="0">
                <a:solidFill>
                  <a:schemeClr val="tx1"/>
                </a:solidFill>
              </a:endParaRPr>
            </a:p>
          </p:txBody>
        </p:sp>
        <p:sp>
          <p:nvSpPr>
            <p:cNvPr id="49" name="Rounded Rectangle 48"/>
            <p:cNvSpPr/>
            <p:nvPr/>
          </p:nvSpPr>
          <p:spPr>
            <a:xfrm>
              <a:off x="0" y="4343400"/>
              <a:ext cx="1600200" cy="38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Stereotype</a:t>
              </a:r>
              <a:endParaRPr lang="en-US" b="1" dirty="0">
                <a:solidFill>
                  <a:schemeClr val="tx1"/>
                </a:solidFill>
              </a:endParaRPr>
            </a:p>
          </p:txBody>
        </p:sp>
        <p:sp>
          <p:nvSpPr>
            <p:cNvPr id="50" name="Rounded Rectangle 49"/>
            <p:cNvSpPr/>
            <p:nvPr/>
          </p:nvSpPr>
          <p:spPr>
            <a:xfrm>
              <a:off x="0" y="0"/>
              <a:ext cx="1600200" cy="1143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Artist’s</a:t>
              </a:r>
            </a:p>
            <a:p>
              <a:pPr algn="ctr"/>
              <a:r>
                <a:rPr lang="en-US" b="1" dirty="0" smtClean="0">
                  <a:solidFill>
                    <a:schemeClr val="tx1"/>
                  </a:solidFill>
                </a:rPr>
                <a:t>Tool </a:t>
              </a:r>
            </a:p>
            <a:p>
              <a:pPr algn="ctr"/>
              <a:r>
                <a:rPr lang="en-US" b="1" dirty="0" smtClean="0">
                  <a:solidFill>
                    <a:schemeClr val="tx1"/>
                  </a:solidFill>
                </a:rPr>
                <a:t>Box</a:t>
              </a:r>
              <a:endParaRPr lang="en-US" b="1" dirty="0">
                <a:solidFill>
                  <a:schemeClr val="tx1"/>
                </a:solidFill>
              </a:endParaRPr>
            </a:p>
          </p:txBody>
        </p:sp>
        <p:cxnSp>
          <p:nvCxnSpPr>
            <p:cNvPr id="51" name="Straight Arrow Connector 50"/>
            <p:cNvCxnSpPr>
              <a:stCxn id="50" idx="2"/>
              <a:endCxn id="40" idx="0"/>
            </p:cNvCxnSpPr>
            <p:nvPr/>
          </p:nvCxnSpPr>
          <p:spPr>
            <a:xfrm>
              <a:off x="800100" y="1143000"/>
              <a:ext cx="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stretch>
            <a:fillRect/>
          </a:stretch>
        </p:blipFill>
        <p:spPr>
          <a:xfrm>
            <a:off x="4952999" y="-29187"/>
            <a:ext cx="4167471" cy="2957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amond(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amond(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amond(in)">
                                      <p:cBhvr>
                                        <p:cTn id="32" dur="2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diamond(in)">
                                      <p:cBhvr>
                                        <p:cTn id="3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4" grpId="0" animBg="1"/>
      <p:bldP spid="29" grpId="0" animBg="1"/>
      <p:bldP spid="32" grpId="0" animBg="1"/>
      <p:bldP spid="3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324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FFCC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u="sng" dirty="0" smtClean="0">
                <a:solidFill>
                  <a:srgbClr val="FFCC00"/>
                </a:solidFill>
              </a:rPr>
              <a:t>“UNCOVER” ACTIVITY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solidFill>
                <a:srgbClr val="FFCC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CC00"/>
                </a:solidFill>
                <a:effectLst/>
                <a:uLnTx/>
                <a:uFillTx/>
                <a:latin typeface="+mn-lt"/>
                <a:ea typeface="+mn-ea"/>
                <a:cs typeface="+mn-cs"/>
              </a:rPr>
              <a:t>On the next screen</a:t>
            </a:r>
            <a:r>
              <a:rPr kumimoji="0" lang="en-US" sz="2800" b="1" i="0" u="none" strike="noStrike" kern="1200" cap="none" spc="0" normalizeH="0" noProof="0" dirty="0" smtClean="0">
                <a:ln>
                  <a:noFill/>
                </a:ln>
                <a:solidFill>
                  <a:srgbClr val="FFCC00"/>
                </a:solidFill>
                <a:effectLst/>
                <a:uLnTx/>
                <a:uFillTx/>
                <a:latin typeface="+mn-lt"/>
                <a:ea typeface="+mn-ea"/>
                <a:cs typeface="+mn-cs"/>
              </a:rPr>
              <a:t> you will view </a:t>
            </a:r>
            <a:r>
              <a:rPr lang="en-US" sz="2800" b="1" noProof="0" dirty="0" smtClean="0">
                <a:solidFill>
                  <a:srgbClr val="FFCC00"/>
                </a:solidFill>
              </a:rPr>
              <a:t>another political cartoon.  Unlike the previous cartoons, you will not be viewing the entire image at one time.  Instead, you will be shown the image one piece at a time until the whole cartoon is uncovered.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dirty="0" smtClean="0">
              <a:solidFill>
                <a:srgbClr val="FFCC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rgbClr val="FFCC00"/>
                </a:solidFill>
              </a:rPr>
              <a:t>You and your partner will receive a “Political Cartoon Analysis” sheet and “Image Analysis” sheet.  Each of you will be in charge of completing one sheet—be sure to discuss and help each other during the activity.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noProof="0" dirty="0" smtClean="0">
              <a:solidFill>
                <a:srgbClr val="FFCC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dirty="0" smtClean="0">
              <a:ln>
                <a:noFill/>
              </a:ln>
              <a:solidFill>
                <a:srgbClr val="FFCC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1692.jpg"/>
          <p:cNvPicPr>
            <a:picLocks noChangeAspect="1"/>
          </p:cNvPicPr>
          <p:nvPr/>
        </p:nvPicPr>
        <p:blipFill>
          <a:blip r:embed="rId2" cstate="print"/>
          <a:srcRect b="4851"/>
          <a:stretch>
            <a:fillRect/>
          </a:stretch>
        </p:blipFill>
        <p:spPr>
          <a:xfrm>
            <a:off x="0" y="609600"/>
            <a:ext cx="9163914" cy="6248400"/>
          </a:xfrm>
          <a:prstGeom prst="rect">
            <a:avLst/>
          </a:prstGeom>
        </p:spPr>
      </p:pic>
      <p:sp>
        <p:nvSpPr>
          <p:cNvPr id="16" name="Rectangle 15"/>
          <p:cNvSpPr/>
          <p:nvPr/>
        </p:nvSpPr>
        <p:spPr>
          <a:xfrm>
            <a:off x="19050" y="609600"/>
            <a:ext cx="1905000" cy="5715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05600" y="1981200"/>
            <a:ext cx="24384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609600"/>
            <a:ext cx="1905000" cy="358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00" y="609600"/>
            <a:ext cx="1676400" cy="358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86400" y="609600"/>
            <a:ext cx="36576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191000"/>
            <a:ext cx="2362200" cy="213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324600"/>
            <a:ext cx="91440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86400" y="1981200"/>
            <a:ext cx="1219200" cy="220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05600" y="3581400"/>
            <a:ext cx="2438400" cy="274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7200" y="4191000"/>
            <a:ext cx="2438400" cy="213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13000"/>
                                  </p:stCondLst>
                                  <p:childTnLst>
                                    <p:animEffect transition="out" filter="dissolv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par>
                          <p:cTn id="12" fill="hold">
                            <p:stCondLst>
                              <p:cond delay="14000"/>
                            </p:stCondLst>
                            <p:childTnLst>
                              <p:par>
                                <p:cTn id="13" presetID="9" presetClass="exit" presetSubtype="0" fill="hold" grpId="0" nodeType="afterEffect">
                                  <p:stCondLst>
                                    <p:cond delay="14000"/>
                                  </p:stCondLst>
                                  <p:childTnLst>
                                    <p:animEffect transition="out" filter="dissolv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8500"/>
                            </p:stCondLst>
                            <p:childTnLst>
                              <p:par>
                                <p:cTn id="17" presetID="9" presetClass="exit" presetSubtype="0" fill="hold" grpId="0" nodeType="afterEffect">
                                  <p:stCondLst>
                                    <p:cond delay="14000"/>
                                  </p:stCondLst>
                                  <p:childTnLst>
                                    <p:animEffect transition="out" filter="dissolv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43000"/>
                            </p:stCondLst>
                            <p:childTnLst>
                              <p:par>
                                <p:cTn id="21" presetID="9" presetClass="exit" presetSubtype="0" fill="hold" grpId="0" nodeType="afterEffect">
                                  <p:stCondLst>
                                    <p:cond delay="1400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57500"/>
                            </p:stCondLst>
                            <p:childTnLst>
                              <p:par>
                                <p:cTn id="25" presetID="9" presetClass="exit" presetSubtype="0" fill="hold" grpId="0" nodeType="afterEffect">
                                  <p:stCondLst>
                                    <p:cond delay="13000"/>
                                  </p:stCondLst>
                                  <p:childTnLst>
                                    <p:animEffect transition="out" filter="dissolv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par>
                          <p:cTn id="28" fill="hold">
                            <p:stCondLst>
                              <p:cond delay="71000"/>
                            </p:stCondLst>
                            <p:childTnLst>
                              <p:par>
                                <p:cTn id="29" presetID="9" presetClass="exit" presetSubtype="0" fill="hold" grpId="0" nodeType="afterEffect">
                                  <p:stCondLst>
                                    <p:cond delay="13000"/>
                                  </p:stCondLst>
                                  <p:childTnLst>
                                    <p:animEffect transition="out" filter="dissolv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par>
                          <p:cTn id="32" fill="hold">
                            <p:stCondLst>
                              <p:cond delay="84500"/>
                            </p:stCondLst>
                            <p:childTnLst>
                              <p:par>
                                <p:cTn id="33" presetID="9" presetClass="exit" presetSubtype="0" fill="hold" grpId="0" nodeType="afterEffect">
                                  <p:stCondLst>
                                    <p:cond delay="14000"/>
                                  </p:stCondLst>
                                  <p:childTnLst>
                                    <p:animEffect transition="out" filter="dissolv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par>
                          <p:cTn id="36" fill="hold">
                            <p:stCondLst>
                              <p:cond delay="99000"/>
                            </p:stCondLst>
                            <p:childTnLst>
                              <p:par>
                                <p:cTn id="37" presetID="9" presetClass="exit" presetSubtype="0" fill="hold" grpId="0" nodeType="afterEffect">
                                  <p:stCondLst>
                                    <p:cond delay="13000"/>
                                  </p:stCondLst>
                                  <p:childTnLst>
                                    <p:animEffect transition="out" filter="dissolv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par>
                          <p:cTn id="40" fill="hold">
                            <p:stCondLst>
                              <p:cond delay="112500"/>
                            </p:stCondLst>
                            <p:childTnLst>
                              <p:par>
                                <p:cTn id="41" presetID="9" presetClass="exit" presetSubtype="0" fill="hold" grpId="0" nodeType="afterEffect">
                                  <p:stCondLst>
                                    <p:cond delay="13000"/>
                                  </p:stCondLst>
                                  <p:childTnLst>
                                    <p:animEffect transition="out" filter="dissolv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7754</TotalTime>
  <Words>1547</Words>
  <Application>Microsoft Office PowerPoint</Application>
  <PresentationFormat>On-screen Show (4:3)</PresentationFormat>
  <Paragraphs>194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Understanding Political Cartoons</vt:lpstr>
      <vt:lpstr>PowerPoint Presentation</vt:lpstr>
      <vt:lpstr>PowerPoint Presentation</vt:lpstr>
      <vt:lpstr>Roadblocks to Understanding</vt:lpstr>
      <vt:lpstr>Political Cartoons</vt:lpstr>
      <vt:lpstr>Reading Cartoons</vt:lpstr>
      <vt:lpstr>PowerPoint Presentation</vt:lpstr>
      <vt:lpstr>PowerPoint Presentation</vt:lpstr>
      <vt:lpstr>PowerPoint Presentation</vt:lpstr>
      <vt:lpstr>PowerPoint Presentation</vt:lpstr>
      <vt:lpstr>PowerPoint Presentation</vt:lpstr>
      <vt:lpstr>Colonial Cartoons</vt:lpstr>
      <vt:lpstr>PowerPoint Presentation</vt:lpstr>
      <vt:lpstr>PowerPoint Presentation</vt:lpstr>
      <vt:lpstr>PowerPoint Presentation</vt:lpstr>
      <vt:lpstr>PowerPoint Presentation</vt:lpstr>
      <vt:lpstr>Feedback</vt:lpstr>
      <vt:lpstr>Sources</vt:lpstr>
      <vt:lpstr>Sources</vt:lpstr>
    </vt:vector>
  </TitlesOfParts>
  <Company>Plainfield School District 202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a Political Cartoon</dc:title>
  <dc:creator>TWULF</dc:creator>
  <cp:lastModifiedBy>Tim Wulf</cp:lastModifiedBy>
  <cp:revision>162</cp:revision>
  <dcterms:created xsi:type="dcterms:W3CDTF">2013-11-21T20:56:01Z</dcterms:created>
  <dcterms:modified xsi:type="dcterms:W3CDTF">2014-10-17T12:38:38Z</dcterms:modified>
</cp:coreProperties>
</file>