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7952325-AFE4-47FB-A95A-62D34716E387}">
  <a:tblStyle styleId="{17952325-AFE4-47FB-A95A-62D34716E387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CDCC987-F2E6-4B17-B87F-BC6ED6CD583E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310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/>
              <a:t>see handout - pg.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multiple perspectives on the issue / topic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000">
                <a:solidFill>
                  <a:schemeClr val="dk1"/>
                </a:solidFill>
              </a:rPr>
              <a:t>Create questions that force students to analyze the text and dive deeply into it.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Idea from Teaching Argument Writing:  Grades 6-12 (2011)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corestandards.org/ELA-Literacy/SL/9-10/1/b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corestandards.org/ELA-Literacy/SL/11-12/1/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teachingchannel.org/videos/reading-like-a-historian-taking-posi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dxPVyieptwA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corestandards.org/ELA-Literacy/SL/11-12/1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tY3V0JJqnqo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347251"/>
            <a:ext cx="7772400" cy="239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B5394"/>
                </a:solidFill>
              </a:rPr>
              <a:t>Let’s Agree to Disagree:  The Common Core and Collaborative Discussion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Teresa Kruger, Ed.D.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Belvidere North High School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tkruger@district100.com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24249"/>
            <a:ext cx="8229600" cy="807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Evidence-Based Discussions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931550"/>
            <a:ext cx="8229600" cy="399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After studying the questions: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How was Amy apparently killed?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Is there evidence of a violent struggle?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Was she robbed?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Did she know her killer?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Could this have been a crime of passion?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Who killed her?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20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Prepare for Collaborative Discussions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26875"/>
            <a:ext cx="8229600" cy="369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b="1"/>
              <a:t>Create norms (guidelines) for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Choose topics / texts worthy of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Prepare students for discussion</a:t>
            </a:r>
          </a:p>
          <a:p>
            <a:pPr marL="457200" lvl="0" indent="-4191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Use a discussion model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Creating Norms for Discussions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73737"/>
                </a:solidFill>
                <a:hlinkClick r:id="rId3"/>
              </a:rPr>
              <a:t>CCSS.ELA-LITERACY.SL.9-10.1.B</a:t>
            </a:r>
          </a:p>
          <a:p>
            <a:pPr>
              <a:spcBef>
                <a:spcPts val="0"/>
              </a:spcBef>
              <a:buNone/>
            </a:pPr>
            <a:r>
              <a:rPr lang="en" sz="2400" b="1">
                <a:solidFill>
                  <a:srgbClr val="202020"/>
                </a:solidFill>
              </a:rPr>
              <a:t>Work with peers to set rules for collegial discussions </a:t>
            </a:r>
            <a:r>
              <a:rPr lang="en" sz="2400">
                <a:solidFill>
                  <a:srgbClr val="202020"/>
                </a:solidFill>
              </a:rPr>
              <a:t>and decision-making (e.g., informal consensus, taking votes on key issues, presentation of alternate views), clear goals and deadlines, and individual roles as needed.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94399"/>
            <a:ext cx="8229600" cy="86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Creating Norms for Discussion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23025" y="955700"/>
            <a:ext cx="8535299" cy="397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Spend time setting them up &amp; practicing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Involve students in the creation</a:t>
            </a: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Use their own experiences as participants in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Post and monitor norms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12718" t="4057" r="9917" b="9980"/>
          <a:stretch/>
        </p:blipFill>
        <p:spPr>
          <a:xfrm>
            <a:off x="0" y="0"/>
            <a:ext cx="44725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l="13635" t="5607" r="14977" b="16830"/>
          <a:stretch/>
        </p:blipFill>
        <p:spPr>
          <a:xfrm>
            <a:off x="4671400" y="53325"/>
            <a:ext cx="4472600" cy="509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20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Prepare for Collaborative Discussions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06775" y="1226875"/>
            <a:ext cx="8577600" cy="369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Create norms (guidelines) for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b="1"/>
              <a:t>Choose topics / texts worthy of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Prepare students for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Use a discussion model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73925" y="205975"/>
            <a:ext cx="8512799" cy="899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Choose Topics Worthy of Discussion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73925" y="1105675"/>
            <a:ext cx="8229600" cy="386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Enduring Issues:</a:t>
            </a:r>
          </a:p>
          <a:p>
            <a:pPr lvl="0" indent="45720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/>
              <a:t>•</a:t>
            </a:r>
            <a:r>
              <a:rPr lang="en" sz="3200">
                <a:solidFill>
                  <a:srgbClr val="000000"/>
                </a:solidFill>
              </a:rPr>
              <a:t>Fundamental, enduring questions that confront societies throughout time and across cultures</a:t>
            </a:r>
          </a:p>
          <a:p>
            <a:pPr lvl="0" indent="45720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rgbClr val="000000"/>
                </a:solidFill>
              </a:rPr>
              <a:t>•Focus on historical events that raise persisting questions about the social good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Shape 124"/>
          <p:cNvGraphicFramePr/>
          <p:nvPr/>
        </p:nvGraphicFramePr>
        <p:xfrm>
          <a:off x="-13525" y="-4350"/>
          <a:ext cx="9140325" cy="5138143"/>
        </p:xfrm>
        <a:graphic>
          <a:graphicData uri="http://schemas.openxmlformats.org/drawingml/2006/table">
            <a:tbl>
              <a:tblPr>
                <a:noFill/>
                <a:tableStyleId>{17952325-AFE4-47FB-A95A-62D34716E387}</a:tableStyleId>
              </a:tblPr>
              <a:tblGrid>
                <a:gridCol w="3046775"/>
                <a:gridCol w="3046775"/>
                <a:gridCol w="3046775"/>
              </a:tblGrid>
              <a:tr h="4918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980000"/>
                          </a:solidFill>
                        </a:rPr>
                        <a:t>Persistent Issue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980000"/>
                          </a:solidFill>
                        </a:rPr>
                        <a:t>Possible Topics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980000"/>
                          </a:solidFill>
                        </a:rPr>
                        <a:t>Topic-Specific Issue</a:t>
                      </a:r>
                    </a:p>
                  </a:txBody>
                  <a:tcPr marL="91425" marR="91425" marT="91425" marB="91425"/>
                </a:tc>
              </a:tr>
              <a:tr h="1506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When are citizens justified in resisting governmental authority?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American Revolution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U.S. Abolitionist Movement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i="1">
                          <a:solidFill>
                            <a:schemeClr val="dk1"/>
                          </a:solidFill>
                        </a:rPr>
                        <a:t>Revolution</a:t>
                      </a: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:  Were the colonists justified in revolting from Great Britain?</a:t>
                      </a:r>
                    </a:p>
                  </a:txBody>
                  <a:tcPr marL="91425" marR="91425" marT="91425" marB="91425"/>
                </a:tc>
              </a:tr>
              <a:tr h="14577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What actions are justified in the interest of national or community security?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Native American Policies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U.S. WWII Homefront Policies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i="1">
                          <a:solidFill>
                            <a:schemeClr val="dk1"/>
                          </a:solidFill>
                        </a:rPr>
                        <a:t>Native Americans</a:t>
                      </a: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:  Were European-American policies toward Native Americans justified?</a:t>
                      </a:r>
                    </a:p>
                  </a:txBody>
                  <a:tcPr marL="91425" marR="91425" marT="91425" marB="91425"/>
                </a:tc>
              </a:tr>
              <a:tr h="16761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When are nations justified in intervening in the affairs of other countries?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Mexican War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Vietnam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b="1" i="1">
                          <a:solidFill>
                            <a:schemeClr val="dk1"/>
                          </a:solidFill>
                        </a:rPr>
                        <a:t>Mexican War</a:t>
                      </a: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:  Should the U.S. be praised or condemned for its foreign policy towards Mexico?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Choose Worthy Topics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Can be integrated into existing curriculum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Entire curriculum revolves around enduring issues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Shape 135"/>
          <p:cNvGraphicFramePr/>
          <p:nvPr/>
        </p:nvGraphicFramePr>
        <p:xfrm>
          <a:off x="7050" y="5550"/>
          <a:ext cx="9045450" cy="5150400"/>
        </p:xfrm>
        <a:graphic>
          <a:graphicData uri="http://schemas.openxmlformats.org/drawingml/2006/table">
            <a:tbl>
              <a:tblPr>
                <a:noFill/>
                <a:tableStyleId>{8CDCC987-F2E6-4B17-B87F-BC6ED6CD583E}</a:tableStyleId>
              </a:tblPr>
              <a:tblGrid>
                <a:gridCol w="2226725"/>
                <a:gridCol w="6818725"/>
              </a:tblGrid>
              <a:tr h="4952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73763"/>
                          </a:solidFill>
                        </a:rPr>
                        <a:t>Theme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73763"/>
                          </a:solidFill>
                        </a:rPr>
                        <a:t>Essential Question:</a:t>
                      </a:r>
                    </a:p>
                  </a:txBody>
                  <a:tcPr marL="91425" marR="91425" marT="91425" marB="91425"/>
                </a:tc>
              </a:tr>
              <a:tr h="6108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Growth of Government Powers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How involved should the federal and state governments be in the lives of its citizens?</a:t>
                      </a:r>
                    </a:p>
                  </a:txBody>
                  <a:tcPr marL="91425" marR="91425" marT="91425" marB="91425"/>
                </a:tc>
              </a:tr>
              <a:tr h="495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Immigration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What should be the United States’ immigration policy?</a:t>
                      </a:r>
                    </a:p>
                  </a:txBody>
                  <a:tcPr marL="91425" marR="91425" marT="91425" marB="91425"/>
                </a:tc>
              </a:tr>
              <a:tr h="6108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Expansion of the United States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Is acquiring and maintaining an empire essential to America’s national interests?</a:t>
                      </a:r>
                    </a:p>
                  </a:txBody>
                  <a:tcPr marL="91425" marR="91425" marT="91425" marB="91425"/>
                </a:tc>
              </a:tr>
              <a:tr h="6108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War and Foreign Policy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What should the role of the United States be in the world?  When is war justified?</a:t>
                      </a:r>
                    </a:p>
                  </a:txBody>
                  <a:tcPr marL="91425" marR="91425" marT="91425" marB="91425"/>
                </a:tc>
              </a:tr>
              <a:tr h="6108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Liberty v. Security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When should you have to sacrifice your personal liberties for the security of the nation?</a:t>
                      </a:r>
                    </a:p>
                  </a:txBody>
                  <a:tcPr marL="91425" marR="91425" marT="91425" marB="91425"/>
                </a:tc>
              </a:tr>
              <a:tr h="6108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Social Equality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How far has the United States come to fulfill the promise of “equality for all?”</a:t>
                      </a:r>
                    </a:p>
                  </a:txBody>
                  <a:tcPr marL="91425" marR="91425" marT="91425" marB="91425"/>
                </a:tc>
              </a:tr>
              <a:tr h="6108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Economic Equality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To what extent is the federal government responsible for the welfare of the individual?</a:t>
                      </a:r>
                    </a:p>
                  </a:txBody>
                  <a:tcPr marL="91425" marR="91425" marT="91425" marB="91425"/>
                </a:tc>
              </a:tr>
              <a:tr h="495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Technology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Is progress good?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67524"/>
            <a:ext cx="8229600" cy="75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Goals for Session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80075" y="731575"/>
            <a:ext cx="8790000" cy="433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What are collaborative discussions and how does the Common Core impact discussions?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What preparation needs to occur prior to collaborative discussions?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marL="457200" lvl="0" indent="-4191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What are some different models for discussions?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20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Prepare for Collaborative Discussions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06775" y="1226875"/>
            <a:ext cx="8577600" cy="369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Create norms (guidelines) for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Choose topics / texts worthy of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b="1"/>
              <a:t>Prepare students for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Use a discussion model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111824"/>
            <a:ext cx="8229600" cy="807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Prepare Students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869675"/>
            <a:ext cx="8229600" cy="405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73737"/>
                </a:solidFill>
                <a:hlinkClick r:id="rId3"/>
              </a:rPr>
              <a:t>CCSS.ELA-LITERACY.SL.11-12.1.A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b="1">
                <a:solidFill>
                  <a:srgbClr val="202020"/>
                </a:solidFill>
              </a:rPr>
              <a:t>Come to discussions prepared, having read and researched material under study</a:t>
            </a:r>
            <a:r>
              <a:rPr lang="en" sz="2400">
                <a:solidFill>
                  <a:srgbClr val="202020"/>
                </a:solidFill>
              </a:rPr>
              <a:t>; explicitly draw on that preparation by referring to evidence from texts and other research on the topic or issue to stimulate a thoughtful, well-reasoned exchange of ideas.</a:t>
            </a: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rgbClr val="202020"/>
              </a:solidFill>
            </a:endParaRPr>
          </a:p>
          <a:p>
            <a:pPr>
              <a:spcBef>
                <a:spcPts val="0"/>
              </a:spcBef>
              <a:buNone/>
            </a:pPr>
            <a:endParaRPr sz="2400" b="1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62124"/>
            <a:ext cx="8229600" cy="77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Preparing Students for Discussions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832225"/>
            <a:ext cx="8229600" cy="409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202020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202020"/>
                </a:solidFill>
              </a:rPr>
              <a:t>Provide a common base of information for class discussion (handout, reading, video)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202020"/>
              </a:solidFill>
            </a:endParaRPr>
          </a:p>
          <a:p>
            <a:pPr marL="914400" lvl="1" indent="-381000" rtl="0">
              <a:spcBef>
                <a:spcPts val="0"/>
              </a:spcBef>
              <a:buClr>
                <a:srgbClr val="202020"/>
              </a:buClr>
              <a:buSzPct val="80000"/>
              <a:buFont typeface="Courier New"/>
              <a:buChar char="o"/>
            </a:pPr>
            <a:r>
              <a:rPr lang="en" b="1">
                <a:solidFill>
                  <a:srgbClr val="202020"/>
                </a:solidFill>
              </a:rPr>
              <a:t>use class time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2400" b="1">
              <a:solidFill>
                <a:srgbClr val="202020"/>
              </a:solidFill>
            </a:endParaRPr>
          </a:p>
          <a:p>
            <a:pPr marL="914400" lvl="1" indent="-381000" rtl="0">
              <a:spcBef>
                <a:spcPts val="0"/>
              </a:spcBef>
              <a:buClr>
                <a:srgbClr val="202020"/>
              </a:buClr>
              <a:buSzPct val="80000"/>
              <a:buFont typeface="Courier New"/>
              <a:buChar char="o"/>
            </a:pPr>
            <a:r>
              <a:rPr lang="en" b="1">
                <a:solidFill>
                  <a:srgbClr val="202020"/>
                </a:solidFill>
              </a:rPr>
              <a:t>assign for homework - require an entrance ticket to participate</a:t>
            </a:r>
          </a:p>
          <a:p>
            <a:pPr marL="457200" lvl="0" indent="-228600" rtl="0">
              <a:spcBef>
                <a:spcPts val="0"/>
              </a:spcBef>
              <a:buNone/>
            </a:pPr>
            <a:endParaRPr sz="2400" b="1"/>
          </a:p>
          <a:p>
            <a:pPr marL="457200" lvl="0" indent="-228600" rtl="0">
              <a:spcBef>
                <a:spcPts val="0"/>
              </a:spcBef>
              <a:buClr>
                <a:srgbClr val="202020"/>
              </a:buClr>
              <a:buFont typeface="Arial"/>
              <a:buNone/>
            </a:pPr>
            <a:endParaRPr sz="2400" b="1"/>
          </a:p>
          <a:p>
            <a:pPr>
              <a:spcBef>
                <a:spcPts val="0"/>
              </a:spcBef>
              <a:buNone/>
            </a:pPr>
            <a:endParaRPr sz="2400" b="1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111824"/>
            <a:ext cx="8229600" cy="79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Preparing Students for Discussion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907125"/>
            <a:ext cx="8229600" cy="401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Char char="●"/>
            </a:pPr>
            <a:r>
              <a:rPr lang="en" sz="2400" b="1"/>
              <a:t>Have students do structured, critical pre-reading / previewing</a:t>
            </a:r>
          </a:p>
          <a:p>
            <a:pPr marL="914400" lvl="1" indent="-3683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Give students a specific task as they are reading</a:t>
            </a:r>
          </a:p>
          <a:p>
            <a:pPr marL="1371600" lvl="2" indent="-368300" rtl="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2200"/>
              <a:t>answering questions</a:t>
            </a:r>
          </a:p>
          <a:p>
            <a:pPr marL="1371600" lvl="2" indent="-368300" rtl="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2200"/>
              <a:t>generating their own questions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200"/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00000"/>
                </a:solidFill>
              </a:rPr>
              <a:t>Craft good discussion questions</a:t>
            </a:r>
          </a:p>
          <a:p>
            <a:pPr marL="914400" lvl="1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</a:rPr>
              <a:t>require students to analyze / evaluation the text</a:t>
            </a:r>
          </a:p>
          <a:p>
            <a:pPr marL="914400" lvl="1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</a:rPr>
              <a:t>have no right answer; allow students to form an interpretation, solve a problem or use textual evidence to support</a:t>
            </a:r>
          </a:p>
          <a:p>
            <a:pPr lvl="0" rtl="0">
              <a:spcBef>
                <a:spcPts val="0"/>
              </a:spcBef>
              <a:buNone/>
            </a:pPr>
            <a:endParaRPr sz="1100" b="1" i="1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20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Prepare for Collaborative Discussions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06775" y="1226875"/>
            <a:ext cx="8577600" cy="369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Create norms (guidelines) for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Choose topics / texts worthy of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Prepare students for discussion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b="1"/>
              <a:t>Use a discussion model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76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 a Discussion Model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967375"/>
            <a:ext cx="8229600" cy="395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Chose a model based on your outcome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Teach the format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Practice it with students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Get feedback from students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57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Collaborative Discussion Model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686550"/>
            <a:ext cx="8229600" cy="423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/>
              <a:t>Carousel Brainstorming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/>
              <a:t>groups of 3-4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/>
              <a:t>different colored marker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/>
              <a:t>each group start at a different chart paper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/>
              <a:t>3-4 minutes to discuss the question &amp; respond on the chart paper</a:t>
            </a:r>
          </a:p>
          <a:p>
            <a:pPr marL="9144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/>
              <a:t>Move to next chart paper when time expires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Putting it All Together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https://www.teachingchannel.org/videos/reading-like-a-historian-taking-positions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>
            <a:hlinkClick r:id="rId3"/>
          </p:cNvPr>
          <p:cNvSpPr/>
          <p:nvPr/>
        </p:nvSpPr>
        <p:spPr>
          <a:xfrm>
            <a:off x="53800" y="0"/>
            <a:ext cx="90902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1325" y="205975"/>
            <a:ext cx="8495399" cy="863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are Collaborative Discussions?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38050"/>
            <a:ext cx="8229600" cy="36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Rich, structured conversations around topics and/or texts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Academic conversations requiring problem-solving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Meaningful discussions that require students to respond to ideas shared by peers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3"/>
            <a:ext cx="8229600" cy="124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 do Collaborative Discussions fit in the Common Core?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451875"/>
            <a:ext cx="8229600" cy="336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ELA Speaking &amp; Listening Standards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  <a:hlinkClick r:id="rId3"/>
              </a:rPr>
              <a:t>CCSS.ELA-LITERACY.SL 6 -12.1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Initiate and participate effectively in a </a:t>
            </a:r>
            <a:r>
              <a:rPr lang="en" sz="2400" b="1">
                <a:solidFill>
                  <a:srgbClr val="000000"/>
                </a:solidFill>
              </a:rPr>
              <a:t>range of collaborative discussions (one-on-one, in groups, and teacher-led)</a:t>
            </a:r>
            <a:r>
              <a:rPr lang="en" sz="2400">
                <a:solidFill>
                  <a:srgbClr val="000000"/>
                </a:solidFill>
              </a:rPr>
              <a:t> </a:t>
            </a:r>
            <a:r>
              <a:rPr lang="en" sz="2400" b="1">
                <a:solidFill>
                  <a:srgbClr val="000000"/>
                </a:solidFill>
              </a:rPr>
              <a:t>with diverse partners</a:t>
            </a:r>
            <a:r>
              <a:rPr lang="en" sz="2400">
                <a:solidFill>
                  <a:srgbClr val="000000"/>
                </a:solidFill>
              </a:rPr>
              <a:t> on grades 6-12 topics, texts, and</a:t>
            </a:r>
            <a:r>
              <a:rPr lang="en" sz="2400" b="1">
                <a:solidFill>
                  <a:srgbClr val="000000"/>
                </a:solidFill>
              </a:rPr>
              <a:t> issues</a:t>
            </a:r>
            <a:r>
              <a:rPr lang="en" sz="2400">
                <a:solidFill>
                  <a:srgbClr val="000000"/>
                </a:solidFill>
              </a:rPr>
              <a:t>, </a:t>
            </a:r>
            <a:r>
              <a:rPr lang="en" sz="2400" b="1">
                <a:solidFill>
                  <a:srgbClr val="000000"/>
                </a:solidFill>
              </a:rPr>
              <a:t>building on others' ideas</a:t>
            </a:r>
            <a:r>
              <a:rPr lang="en" sz="2400">
                <a:solidFill>
                  <a:srgbClr val="000000"/>
                </a:solidFill>
              </a:rPr>
              <a:t> and expressing their own clearly and persuasively.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625325"/>
            <a:ext cx="8229600" cy="430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are Collaborative Discussions different under the Common Core?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>
            <a:hlinkClick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2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Shift in Discussions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745425"/>
            <a:ext cx="8229600" cy="424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are more accountable for the talk in our classrooms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Need an increase in purposeful, deep conversations in the classroom on a daily basis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Based on evidence, claims, justification, and counter-claims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l="48968" t="1989" r="4474" b="6761"/>
          <a:stretch/>
        </p:blipFill>
        <p:spPr>
          <a:xfrm>
            <a:off x="528987" y="0"/>
            <a:ext cx="50647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6800" y="654450"/>
            <a:ext cx="3122625" cy="39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Macintosh PowerPoint</Application>
  <PresentationFormat>On-screen Show (16:9)</PresentationFormat>
  <Paragraphs>143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simple-light</vt:lpstr>
      <vt:lpstr>Let’s Agree to Disagree:  The Common Core and Collaborative Discussion</vt:lpstr>
      <vt:lpstr>Goals for Session</vt:lpstr>
      <vt:lpstr>PowerPoint Presentation</vt:lpstr>
      <vt:lpstr>What are Collaborative Discussions?</vt:lpstr>
      <vt:lpstr>Where do Collaborative Discussions fit in the Common Core?</vt:lpstr>
      <vt:lpstr>PowerPoint Presentation</vt:lpstr>
      <vt:lpstr>PowerPoint Presentation</vt:lpstr>
      <vt:lpstr>Shift in Discussions</vt:lpstr>
      <vt:lpstr>PowerPoint Presentation</vt:lpstr>
      <vt:lpstr>Evidence-Based Discussions</vt:lpstr>
      <vt:lpstr>How to Prepare for Collaborative Discussions</vt:lpstr>
      <vt:lpstr>Creating Norms for Discussions</vt:lpstr>
      <vt:lpstr>Creating Norms for Discussion</vt:lpstr>
      <vt:lpstr>PowerPoint Presentation</vt:lpstr>
      <vt:lpstr>How to Prepare for Collaborative Discussions</vt:lpstr>
      <vt:lpstr>Choose Topics Worthy of Discussion</vt:lpstr>
      <vt:lpstr>PowerPoint Presentation</vt:lpstr>
      <vt:lpstr>Choose Worthy Topics</vt:lpstr>
      <vt:lpstr>PowerPoint Presentation</vt:lpstr>
      <vt:lpstr>How to Prepare for Collaborative Discussions</vt:lpstr>
      <vt:lpstr>Prepare Students</vt:lpstr>
      <vt:lpstr>Preparing Students for Discussions</vt:lpstr>
      <vt:lpstr>Preparing Students for Discussion</vt:lpstr>
      <vt:lpstr>How to Prepare for Collaborative Discussions</vt:lpstr>
      <vt:lpstr>Use a Discussion Model</vt:lpstr>
      <vt:lpstr>Collaborative Discussion Model</vt:lpstr>
      <vt:lpstr>Putting it All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Agree to Disagree:  The Common Core and Collaborative Discussion</dc:title>
  <cp:lastModifiedBy>David McMullen</cp:lastModifiedBy>
  <cp:revision>1</cp:revision>
  <dcterms:modified xsi:type="dcterms:W3CDTF">2014-12-19T16:52:23Z</dcterms:modified>
</cp:coreProperties>
</file>