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6" r:id="rId9"/>
    <p:sldId id="275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6" r:id="rId18"/>
    <p:sldId id="271" r:id="rId19"/>
    <p:sldId id="270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>
        <p:scale>
          <a:sx n="80" d="100"/>
          <a:sy n="80" d="100"/>
        </p:scale>
        <p:origin x="-403" y="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41AED4-18B3-4F67-AA3D-0E166B988E9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C0F0F2BC-88C6-440D-96F5-2E91D056006A}">
      <dgm:prSet phldrT="[Text]" custT="1"/>
      <dgm:spPr/>
      <dgm:t>
        <a:bodyPr/>
        <a:lstStyle/>
        <a:p>
          <a:r>
            <a:rPr lang="en-US" sz="1600" dirty="0" smtClean="0">
              <a:latin typeface="Cachet Medium" panose="020F0603030404040404" pitchFamily="34" charset="0"/>
            </a:rPr>
            <a:t>Springfield</a:t>
          </a:r>
          <a:endParaRPr lang="en-US" sz="1600" dirty="0">
            <a:latin typeface="Cachet Medium" panose="020F0603030404040404" pitchFamily="34" charset="0"/>
          </a:endParaRPr>
        </a:p>
      </dgm:t>
    </dgm:pt>
    <dgm:pt modelId="{3236E0E9-ACDB-4258-BB89-5AE01E1DF0B4}" type="parTrans" cxnId="{676D88A4-2BFE-415D-9D45-F1419A9D05BF}">
      <dgm:prSet/>
      <dgm:spPr/>
      <dgm:t>
        <a:bodyPr/>
        <a:lstStyle/>
        <a:p>
          <a:endParaRPr lang="en-US"/>
        </a:p>
      </dgm:t>
    </dgm:pt>
    <dgm:pt modelId="{963B5718-D714-4714-A99B-2ECCF29A23ED}" type="sibTrans" cxnId="{676D88A4-2BFE-415D-9D45-F1419A9D05BF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US"/>
        </a:p>
      </dgm:t>
    </dgm:pt>
    <dgm:pt modelId="{83D354D2-12C4-42D3-BD60-26498183AEE6}" type="pres">
      <dgm:prSet presAssocID="{8241AED4-18B3-4F67-AA3D-0E166B988E9D}" presName="Name0" presStyleCnt="0">
        <dgm:presLayoutVars>
          <dgm:chMax val="7"/>
          <dgm:chPref val="7"/>
          <dgm:dir/>
        </dgm:presLayoutVars>
      </dgm:prSet>
      <dgm:spPr/>
    </dgm:pt>
    <dgm:pt modelId="{4AF32F8E-7ACE-4E94-8014-6D0B247B2ED1}" type="pres">
      <dgm:prSet presAssocID="{8241AED4-18B3-4F67-AA3D-0E166B988E9D}" presName="Name1" presStyleCnt="0"/>
      <dgm:spPr/>
    </dgm:pt>
    <dgm:pt modelId="{D66AC296-22C2-49BF-9985-36B7A2E8CA14}" type="pres">
      <dgm:prSet presAssocID="{963B5718-D714-4714-A99B-2ECCF29A23ED}" presName="picture_1" presStyleCnt="0"/>
      <dgm:spPr/>
    </dgm:pt>
    <dgm:pt modelId="{1D2839D6-3898-45F9-ACD7-2E1C22174DD2}" type="pres">
      <dgm:prSet presAssocID="{963B5718-D714-4714-A99B-2ECCF29A23ED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5F35A401-43A2-4057-9815-083219B24E81}" type="pres">
      <dgm:prSet presAssocID="{C0F0F2BC-88C6-440D-96F5-2E91D056006A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6D88A4-2BFE-415D-9D45-F1419A9D05BF}" srcId="{8241AED4-18B3-4F67-AA3D-0E166B988E9D}" destId="{C0F0F2BC-88C6-440D-96F5-2E91D056006A}" srcOrd="0" destOrd="0" parTransId="{3236E0E9-ACDB-4258-BB89-5AE01E1DF0B4}" sibTransId="{963B5718-D714-4714-A99B-2ECCF29A23ED}"/>
    <dgm:cxn modelId="{493B9D02-A22F-4CA1-A3B8-340AE452717B}" type="presOf" srcId="{963B5718-D714-4714-A99B-2ECCF29A23ED}" destId="{1D2839D6-3898-45F9-ACD7-2E1C22174DD2}" srcOrd="0" destOrd="0" presId="urn:microsoft.com/office/officeart/2008/layout/CircularPictureCallout"/>
    <dgm:cxn modelId="{34DDAF9A-E19C-481F-A651-847BBF027264}" type="presOf" srcId="{C0F0F2BC-88C6-440D-96F5-2E91D056006A}" destId="{5F35A401-43A2-4057-9815-083219B24E81}" srcOrd="0" destOrd="0" presId="urn:microsoft.com/office/officeart/2008/layout/CircularPictureCallout"/>
    <dgm:cxn modelId="{60817CFE-6F31-4CFE-942E-9E9DA2138CF1}" type="presOf" srcId="{8241AED4-18B3-4F67-AA3D-0E166B988E9D}" destId="{83D354D2-12C4-42D3-BD60-26498183AEE6}" srcOrd="0" destOrd="0" presId="urn:microsoft.com/office/officeart/2008/layout/CircularPictureCallout"/>
    <dgm:cxn modelId="{92943D35-B76F-4FAE-95B6-19B8358583B4}" type="presParOf" srcId="{83D354D2-12C4-42D3-BD60-26498183AEE6}" destId="{4AF32F8E-7ACE-4E94-8014-6D0B247B2ED1}" srcOrd="0" destOrd="0" presId="urn:microsoft.com/office/officeart/2008/layout/CircularPictureCallout"/>
    <dgm:cxn modelId="{41D439CA-0EE7-4AF0-B304-B35117C83C56}" type="presParOf" srcId="{4AF32F8E-7ACE-4E94-8014-6D0B247B2ED1}" destId="{D66AC296-22C2-49BF-9985-36B7A2E8CA14}" srcOrd="0" destOrd="0" presId="urn:microsoft.com/office/officeart/2008/layout/CircularPictureCallout"/>
    <dgm:cxn modelId="{356B14FB-3370-4E31-B5BA-77E3A392EAD8}" type="presParOf" srcId="{D66AC296-22C2-49BF-9985-36B7A2E8CA14}" destId="{1D2839D6-3898-45F9-ACD7-2E1C22174DD2}" srcOrd="0" destOrd="0" presId="urn:microsoft.com/office/officeart/2008/layout/CircularPictureCallout"/>
    <dgm:cxn modelId="{34023DBC-162D-43D6-A6A3-CACBC8A03633}" type="presParOf" srcId="{4AF32F8E-7ACE-4E94-8014-6D0B247B2ED1}" destId="{5F35A401-43A2-4057-9815-083219B24E81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839D6-3898-45F9-ACD7-2E1C22174DD2}">
      <dsp:nvSpPr>
        <dsp:cNvPr id="0" name=""/>
        <dsp:cNvSpPr/>
      </dsp:nvSpPr>
      <dsp:spPr>
        <a:xfrm>
          <a:off x="1144017" y="2284983"/>
          <a:ext cx="2288034" cy="228803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5A401-43A2-4057-9815-083219B24E81}">
      <dsp:nvSpPr>
        <dsp:cNvPr id="0" name=""/>
        <dsp:cNvSpPr/>
      </dsp:nvSpPr>
      <dsp:spPr>
        <a:xfrm>
          <a:off x="1555863" y="3499929"/>
          <a:ext cx="1464341" cy="75505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chet Medium" panose="020F0603030404040404" pitchFamily="34" charset="0"/>
            </a:rPr>
            <a:t>Springfield</a:t>
          </a:r>
          <a:endParaRPr lang="en-US" sz="1600" kern="1200" dirty="0">
            <a:latin typeface="Cachet Medium" panose="020F0603030404040404" pitchFamily="34" charset="0"/>
          </a:endParaRPr>
        </a:p>
      </dsp:txBody>
      <dsp:txXfrm>
        <a:off x="1555863" y="3499929"/>
        <a:ext cx="1464341" cy="755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B2448-4988-4288-BAE6-85A8E0BD1D9D}" type="datetimeFigureOut">
              <a:rPr lang="en-US" smtClean="0"/>
              <a:t>10/16/2014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E8989-66BE-4ACB-A551-CC4F9E1E3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057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E8989-66BE-4ACB-A551-CC4F9E1E377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02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6792-FBF0-498E-B142-B9A10DF5E52C}" type="datetime1">
              <a:rPr lang="en-US" smtClean="0"/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Illinois YMCA Youth and Government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1E86-8E5F-4228-A8D6-5D699843E8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17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5053-EE25-4E55-895E-0762DC54C9F3}" type="datetime1">
              <a:rPr lang="en-US" smtClean="0"/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Illinois YMCA Youth and Government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1E86-8E5F-4228-A8D6-5D699843E8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3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77D7-CC31-4394-8417-4547400BAB12}" type="datetime1">
              <a:rPr lang="en-US" smtClean="0"/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Illinois YMCA Youth and Government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1E86-8E5F-4228-A8D6-5D699843E8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53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8445-D314-4610-9BA8-5A91B0B7B1FF}" type="datetime1">
              <a:rPr lang="en-US" smtClean="0"/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Illinois YMCA Youth and Government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1E86-8E5F-4228-A8D6-5D699843E8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43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E8EB-517F-4A04-9833-5BFEE0CF724E}" type="datetime1">
              <a:rPr lang="en-US" smtClean="0"/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Illinois YMCA Youth and Government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1E86-8E5F-4228-A8D6-5D699843E8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31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9105-A766-434C-BFAB-47575E27439B}" type="datetime1">
              <a:rPr lang="en-US" smtClean="0"/>
              <a:t>10/16/2014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Illinois YMCA Youth and Government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1E86-8E5F-4228-A8D6-5D699843E8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3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A87B-3A1D-439B-AAC8-875879E0DA5D}" type="datetime1">
              <a:rPr lang="en-US" smtClean="0"/>
              <a:t>10/16/2014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Illinois YMCA Youth and Government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1E86-8E5F-4228-A8D6-5D699843E8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008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5CEDB-542B-4FF0-B8DC-71CF0E297D47}" type="datetime1">
              <a:rPr lang="en-US" smtClean="0"/>
              <a:t>10/16/2014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Illinois YMCA Youth and Government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1E86-8E5F-4228-A8D6-5D699843E8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86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8336-1CFC-4F5A-BEAA-3EE4A43914ED}" type="datetime1">
              <a:rPr lang="en-US" smtClean="0"/>
              <a:t>10/16/2014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Illinois YMCA Youth and Government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1E86-8E5F-4228-A8D6-5D699843E8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127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7B0C-E348-496F-B128-4C2E2D1D5B10}" type="datetime1">
              <a:rPr lang="en-US" smtClean="0"/>
              <a:t>10/16/2014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Illinois YMCA Youth and Government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1E86-8E5F-4228-A8D6-5D699843E8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4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AA3-3031-4171-8D4B-9B60732AE851}" type="datetime1">
              <a:rPr lang="en-US" smtClean="0"/>
              <a:t>10/16/2014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Illinois YMCA Youth and Government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1E86-8E5F-4228-A8D6-5D699843E8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7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210CD-233D-4AA3-BB0C-85CB08611758}" type="datetime1">
              <a:rPr lang="en-US" smtClean="0"/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Illinois YMCA Youth and Government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51E86-8E5F-4228-A8D6-5D699843E8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95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6.jpeg"/><Relationship Id="rId10" Type="http://schemas.microsoft.com/office/2007/relationships/diagramDrawing" Target="../diagrams/drawing1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514600"/>
            <a:ext cx="8229600" cy="213677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9999"/>
                </a:solidFill>
                <a:latin typeface="Cachet Bold" panose="020F0803030404040204" pitchFamily="34" charset="0"/>
              </a:rPr>
              <a:t>Illinois </a:t>
            </a:r>
            <a:r>
              <a:rPr lang="en-US" b="1" smtClean="0">
                <a:solidFill>
                  <a:srgbClr val="009999"/>
                </a:solidFill>
                <a:latin typeface="Cachet Bold" panose="020F0803030404040204" pitchFamily="34" charset="0"/>
              </a:rPr>
              <a:t>YMCA </a:t>
            </a:r>
            <a:br>
              <a:rPr lang="en-US" b="1" smtClean="0">
                <a:solidFill>
                  <a:srgbClr val="009999"/>
                </a:solidFill>
                <a:latin typeface="Cachet Bold" panose="020F0803030404040204" pitchFamily="34" charset="0"/>
              </a:rPr>
            </a:br>
            <a:r>
              <a:rPr lang="en-US" b="1" smtClean="0">
                <a:solidFill>
                  <a:srgbClr val="009999"/>
                </a:solidFill>
                <a:latin typeface="Cachet Bold" panose="020F0803030404040204" pitchFamily="34" charset="0"/>
              </a:rPr>
              <a:t>Youth </a:t>
            </a:r>
            <a:r>
              <a:rPr lang="en-US" b="1" dirty="0" smtClean="0">
                <a:solidFill>
                  <a:srgbClr val="009999"/>
                </a:solidFill>
                <a:latin typeface="Cachet Bold" panose="020F0803030404040204" pitchFamily="34" charset="0"/>
              </a:rPr>
              <a:t>and Government</a:t>
            </a:r>
            <a:br>
              <a:rPr lang="en-US" b="1" dirty="0" smtClean="0">
                <a:solidFill>
                  <a:srgbClr val="009999"/>
                </a:solidFill>
                <a:latin typeface="Cachet Bold" panose="020F0803030404040204" pitchFamily="34" charset="0"/>
              </a:rPr>
            </a:br>
            <a:r>
              <a:rPr lang="en-US" b="1" dirty="0" smtClean="0">
                <a:solidFill>
                  <a:srgbClr val="009999"/>
                </a:solidFill>
                <a:latin typeface="Cachet Bold" panose="020F0803030404040204" pitchFamily="34" charset="0"/>
              </a:rPr>
              <a:t/>
            </a:r>
            <a:br>
              <a:rPr lang="en-US" b="1" dirty="0" smtClean="0">
                <a:solidFill>
                  <a:srgbClr val="009999"/>
                </a:solidFill>
                <a:latin typeface="Cachet Bold" panose="020F0803030404040204" pitchFamily="34" charset="0"/>
              </a:rPr>
            </a:br>
            <a:r>
              <a:rPr lang="en-US" sz="2800" b="1" i="1" dirty="0" smtClean="0">
                <a:solidFill>
                  <a:srgbClr val="0066CC"/>
                </a:solidFill>
                <a:latin typeface="Cachet Bold" panose="020F0803030404040204" pitchFamily="34" charset="0"/>
              </a:rPr>
              <a:t>“Democracy must be learned by each generation”</a:t>
            </a:r>
            <a:endParaRPr lang="en-US" sz="2800" b="1" dirty="0">
              <a:solidFill>
                <a:srgbClr val="0066CC"/>
              </a:solidFill>
              <a:latin typeface="Cachet Bold" panose="020F08030304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7848292" cy="1371600"/>
          </a:xfrm>
        </p:spPr>
        <p:txBody>
          <a:bodyPr/>
          <a:lstStyle/>
          <a:p>
            <a:endParaRPr lang="en-US" dirty="0" smtClean="0"/>
          </a:p>
          <a:p>
            <a:pPr algn="l"/>
            <a:r>
              <a:rPr lang="en-US" sz="2400" i="1" dirty="0" smtClean="0">
                <a:solidFill>
                  <a:srgbClr val="009999"/>
                </a:solidFill>
                <a:latin typeface="Cachet Bold" panose="020F0803030404040204" pitchFamily="34" charset="0"/>
              </a:rPr>
              <a:t>Presenter: Kristin Miller, Interim Executive Director</a:t>
            </a:r>
            <a:endParaRPr lang="en-US" sz="2400" i="1" dirty="0">
              <a:solidFill>
                <a:srgbClr val="009999"/>
              </a:solidFill>
              <a:latin typeface="Cachet Bold" panose="020F08030304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57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6" y="622123"/>
            <a:ext cx="1338985" cy="10243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884" y="1055135"/>
            <a:ext cx="2197608" cy="5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38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9999"/>
                </a:solidFill>
                <a:latin typeface="Cachet Bold" panose="020F0803030404040204" pitchFamily="34" charset="0"/>
              </a:rPr>
              <a:t>Program Details</a:t>
            </a:r>
            <a:endParaRPr lang="en-US" sz="4000" b="1" dirty="0">
              <a:solidFill>
                <a:srgbClr val="009999"/>
              </a:solidFill>
              <a:latin typeface="Cachet Bold" panose="020F08030304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chet Medium" panose="020F0603030404040404" pitchFamily="34" charset="0"/>
              </a:rPr>
              <a:t>Legislative</a:t>
            </a:r>
          </a:p>
          <a:p>
            <a:r>
              <a:rPr lang="en-US" sz="4000" dirty="0" smtClean="0">
                <a:latin typeface="Cachet Medium" panose="020F0603030404040404" pitchFamily="34" charset="0"/>
              </a:rPr>
              <a:t>Judicial</a:t>
            </a:r>
          </a:p>
          <a:p>
            <a:r>
              <a:rPr lang="en-US" sz="4000" dirty="0" smtClean="0">
                <a:latin typeface="Cachet Medium" panose="020F0603030404040404" pitchFamily="34" charset="0"/>
              </a:rPr>
              <a:t>Lobbyists</a:t>
            </a:r>
          </a:p>
          <a:p>
            <a:r>
              <a:rPr lang="en-US" sz="4000" dirty="0" smtClean="0">
                <a:latin typeface="Cachet Medium" panose="020F0603030404040404" pitchFamily="34" charset="0"/>
              </a:rPr>
              <a:t>Legislative Assistants</a:t>
            </a:r>
          </a:p>
          <a:p>
            <a:r>
              <a:rPr lang="en-US" sz="4000" dirty="0" smtClean="0">
                <a:latin typeface="Cachet Medium" panose="020F0603030404040404" pitchFamily="34" charset="0"/>
              </a:rPr>
              <a:t>Media Corps</a:t>
            </a:r>
            <a:endParaRPr lang="en-US" sz="4000" dirty="0">
              <a:latin typeface="Cachet Medium" panose="020F06030304040404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24600"/>
            <a:ext cx="3352800" cy="365125"/>
          </a:xfrm>
        </p:spPr>
        <p:txBody>
          <a:bodyPr/>
          <a:lstStyle/>
          <a:p>
            <a:pPr algn="l"/>
            <a:r>
              <a:rPr lang="en-US" sz="1400" dirty="0" smtClean="0">
                <a:latin typeface="Cachet Bold" panose="020F0803030404040204" pitchFamily="34" charset="0"/>
              </a:rPr>
              <a:t>Illinois YMCA Youth and Government</a:t>
            </a:r>
            <a:endParaRPr lang="en-US" sz="1400" dirty="0">
              <a:latin typeface="Cachet Bold" panose="020F08030304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641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9999"/>
                </a:solidFill>
                <a:latin typeface="Cachet Bold" panose="020F0803030404040204" pitchFamily="34" charset="0"/>
              </a:rPr>
              <a:t>Legislative</a:t>
            </a:r>
            <a:endParaRPr lang="en-US" sz="4000" b="1" dirty="0">
              <a:solidFill>
                <a:srgbClr val="009999"/>
              </a:solidFill>
              <a:latin typeface="Cachet Bold" panose="020F08030304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chet Medium" panose="020F0603030404040404" pitchFamily="34" charset="0"/>
              </a:rPr>
              <a:t>Delegates that are Juniors or Seniors may serve as legislators</a:t>
            </a:r>
          </a:p>
          <a:p>
            <a:r>
              <a:rPr lang="en-US" dirty="0" smtClean="0">
                <a:latin typeface="Cachet Medium" panose="020F0603030404040404" pitchFamily="34" charset="0"/>
              </a:rPr>
              <a:t>Bill Groups are comprised of 3-4 students</a:t>
            </a:r>
          </a:p>
          <a:p>
            <a:r>
              <a:rPr lang="en-US" dirty="0" smtClean="0">
                <a:latin typeface="Cachet Medium" panose="020F0603030404040404" pitchFamily="34" charset="0"/>
              </a:rPr>
              <a:t>Students may run for elected offices including:</a:t>
            </a:r>
          </a:p>
          <a:p>
            <a:pPr lvl="1"/>
            <a:r>
              <a:rPr lang="en-US" dirty="0" smtClean="0">
                <a:latin typeface="Cachet Medium" panose="020F0603030404040404" pitchFamily="34" charset="0"/>
              </a:rPr>
              <a:t>Governor</a:t>
            </a:r>
          </a:p>
          <a:p>
            <a:pPr lvl="1"/>
            <a:r>
              <a:rPr lang="en-US" dirty="0" smtClean="0">
                <a:latin typeface="Cachet Medium" panose="020F0603030404040404" pitchFamily="34" charset="0"/>
              </a:rPr>
              <a:t>Lt. Governor</a:t>
            </a:r>
          </a:p>
          <a:p>
            <a:pPr lvl="1"/>
            <a:r>
              <a:rPr lang="en-US" dirty="0" smtClean="0">
                <a:latin typeface="Cachet Medium" panose="020F0603030404040404" pitchFamily="34" charset="0"/>
              </a:rPr>
              <a:t>Secretary of State</a:t>
            </a:r>
          </a:p>
          <a:p>
            <a:pPr lvl="1"/>
            <a:r>
              <a:rPr lang="en-US" dirty="0" smtClean="0">
                <a:latin typeface="Cachet Medium" panose="020F0603030404040404" pitchFamily="34" charset="0"/>
              </a:rPr>
              <a:t>Presiding Officer</a:t>
            </a:r>
          </a:p>
          <a:p>
            <a:pPr lvl="1"/>
            <a:r>
              <a:rPr lang="en-US" dirty="0" smtClean="0">
                <a:latin typeface="Cachet Medium" panose="020F0603030404040404" pitchFamily="34" charset="0"/>
              </a:rPr>
              <a:t>Committee Chairs</a:t>
            </a:r>
            <a:endParaRPr lang="en-US" dirty="0">
              <a:latin typeface="Cachet Medium" panose="020F06030304040404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0" y="6324600"/>
            <a:ext cx="3810000" cy="365125"/>
          </a:xfrm>
        </p:spPr>
        <p:txBody>
          <a:bodyPr/>
          <a:lstStyle/>
          <a:p>
            <a:pPr algn="l"/>
            <a:r>
              <a:rPr lang="en-US" sz="1400" dirty="0" smtClean="0">
                <a:latin typeface="Cachet Bold" panose="020F0803030404040204" pitchFamily="34" charset="0"/>
              </a:rPr>
              <a:t>Illinois YMCA Youth and Government</a:t>
            </a:r>
            <a:endParaRPr lang="en-US" sz="1400" dirty="0">
              <a:latin typeface="Cachet Bold" panose="020F08030304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960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9999"/>
                </a:solidFill>
                <a:latin typeface="Cachet Bold" panose="020F0803030404040204" pitchFamily="34" charset="0"/>
              </a:rPr>
              <a:t>Judicial</a:t>
            </a:r>
            <a:endParaRPr lang="en-US" sz="4000" b="1" dirty="0">
              <a:solidFill>
                <a:srgbClr val="009999"/>
              </a:solidFill>
              <a:latin typeface="Cachet Bold" panose="020F08030304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chet Medium" panose="020F0603030404040404" pitchFamily="34" charset="0"/>
              </a:rPr>
              <a:t>Delegates that are Sophomores, Juniors and Seniors may serve as Attorneys</a:t>
            </a:r>
          </a:p>
          <a:p>
            <a:r>
              <a:rPr lang="en-US" dirty="0" smtClean="0">
                <a:latin typeface="Cachet Medium" panose="020F0603030404040404" pitchFamily="34" charset="0"/>
              </a:rPr>
              <a:t>Elect Chief Justice</a:t>
            </a:r>
          </a:p>
          <a:p>
            <a:r>
              <a:rPr lang="en-US" dirty="0">
                <a:latin typeface="Cachet Medium" panose="020F0603030404040404" pitchFamily="34" charset="0"/>
              </a:rPr>
              <a:t>Participate in a mock trial</a:t>
            </a:r>
          </a:p>
          <a:p>
            <a:r>
              <a:rPr lang="en-US" dirty="0" smtClean="0">
                <a:latin typeface="Cachet Medium" panose="020F0603030404040404" pitchFamily="34" charset="0"/>
              </a:rPr>
              <a:t>Create an Appellate Bench Memo and Oral Argument</a:t>
            </a:r>
          </a:p>
          <a:p>
            <a:r>
              <a:rPr lang="en-US" dirty="0" smtClean="0">
                <a:latin typeface="Cachet Medium" panose="020F0603030404040404" pitchFamily="34" charset="0"/>
              </a:rPr>
              <a:t>Work with volunteers that are attorneys to learn the legal process</a:t>
            </a:r>
          </a:p>
          <a:p>
            <a:r>
              <a:rPr lang="en-US" dirty="0" smtClean="0">
                <a:latin typeface="Cachet Medium" panose="020F0603030404040404" pitchFamily="34" charset="0"/>
              </a:rPr>
              <a:t>Judicial Review</a:t>
            </a:r>
            <a:endParaRPr lang="en-US" dirty="0">
              <a:latin typeface="Cachet Medium" panose="020F06030304040404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3429000" cy="365125"/>
          </a:xfrm>
        </p:spPr>
        <p:txBody>
          <a:bodyPr/>
          <a:lstStyle/>
          <a:p>
            <a:pPr algn="l"/>
            <a:r>
              <a:rPr lang="en-US" sz="1400" dirty="0" smtClean="0">
                <a:latin typeface="Cachet Bold" panose="020F0803030404040204" pitchFamily="34" charset="0"/>
              </a:rPr>
              <a:t>Illinois YMCA Youth and Government</a:t>
            </a:r>
            <a:endParaRPr lang="en-US" sz="1400" dirty="0">
              <a:latin typeface="Cachet Bold" panose="020F08030304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129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9999"/>
                </a:solidFill>
                <a:latin typeface="Cachet Bold" panose="020F0803030404040204" pitchFamily="34" charset="0"/>
              </a:rPr>
              <a:t>Lobbyists</a:t>
            </a:r>
            <a:endParaRPr lang="en-US" sz="4000" b="1" dirty="0">
              <a:solidFill>
                <a:srgbClr val="009999"/>
              </a:solidFill>
              <a:latin typeface="Cachet Bold" panose="020F08030304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Cachet Medium" panose="020F0603030404040404" pitchFamily="34" charset="0"/>
              </a:rPr>
              <a:t>Delegates that are Freshmen, Sophomores, Juniors or Seniors may participate as Lobbyists</a:t>
            </a:r>
          </a:p>
          <a:p>
            <a:r>
              <a:rPr lang="en-US" dirty="0" smtClean="0">
                <a:latin typeface="Cachet Medium" panose="020F0603030404040404" pitchFamily="34" charset="0"/>
              </a:rPr>
              <a:t>Elect Executive Director of the Lobbyists</a:t>
            </a:r>
          </a:p>
          <a:p>
            <a:r>
              <a:rPr lang="en-US" dirty="0" smtClean="0">
                <a:latin typeface="Cachet Medium" panose="020F0603030404040404" pitchFamily="34" charset="0"/>
              </a:rPr>
              <a:t>Create Lobbyist Position Papers that support a specific Bill</a:t>
            </a:r>
          </a:p>
          <a:p>
            <a:r>
              <a:rPr lang="en-US" dirty="0" smtClean="0">
                <a:latin typeface="Cachet Medium" panose="020F0603030404040404" pitchFamily="34" charset="0"/>
              </a:rPr>
              <a:t>Participate in Special Committee</a:t>
            </a:r>
          </a:p>
          <a:p>
            <a:r>
              <a:rPr lang="en-US" dirty="0" smtClean="0">
                <a:latin typeface="Cachet Medium" panose="020F0603030404040404" pitchFamily="34" charset="0"/>
              </a:rPr>
              <a:t>Participate in Mock Committee Sessions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3429000" cy="365125"/>
          </a:xfrm>
        </p:spPr>
        <p:txBody>
          <a:bodyPr/>
          <a:lstStyle/>
          <a:p>
            <a:pPr algn="l"/>
            <a:r>
              <a:rPr lang="en-US" sz="1400" dirty="0" smtClean="0">
                <a:latin typeface="Cachet Bold" panose="020F0803030404040204" pitchFamily="34" charset="0"/>
              </a:rPr>
              <a:t>Illinois YMCA Youth and Government</a:t>
            </a:r>
            <a:endParaRPr lang="en-US" sz="1400" dirty="0">
              <a:latin typeface="Cachet Bold" panose="020F08030304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967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9999"/>
                </a:solidFill>
                <a:latin typeface="Cachet Bold" panose="020F0803030404040204" pitchFamily="34" charset="0"/>
              </a:rPr>
              <a:t>Legislative Assistants</a:t>
            </a:r>
            <a:endParaRPr lang="en-US" sz="4000" b="1" dirty="0">
              <a:solidFill>
                <a:srgbClr val="009999"/>
              </a:solidFill>
              <a:latin typeface="Cachet Bold" panose="020F08030304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Cachet Medium" panose="020F0603030404040404" pitchFamily="34" charset="0"/>
              </a:rPr>
              <a:t>Delegates that are Freshmen, Sophomores, Juniors or Seniors may be Legislative Assistants</a:t>
            </a:r>
          </a:p>
          <a:p>
            <a:r>
              <a:rPr lang="en-US" dirty="0" smtClean="0">
                <a:latin typeface="Cachet Medium" panose="020F0603030404040404" pitchFamily="34" charset="0"/>
              </a:rPr>
              <a:t>Supervise and execute election process</a:t>
            </a:r>
          </a:p>
          <a:p>
            <a:r>
              <a:rPr lang="en-US" dirty="0" smtClean="0">
                <a:latin typeface="Cachet Medium" panose="020F0603030404040404" pitchFamily="34" charset="0"/>
              </a:rPr>
              <a:t>Support bill groups by providing additional research to lobbyists and legislators as they work to get bills passed in Springfield</a:t>
            </a:r>
          </a:p>
          <a:p>
            <a:r>
              <a:rPr lang="en-US" dirty="0" smtClean="0">
                <a:latin typeface="Cachet Medium" panose="020F0603030404040404" pitchFamily="34" charset="0"/>
              </a:rPr>
              <a:t>Participate in State Issues Forum</a:t>
            </a:r>
          </a:p>
          <a:p>
            <a:pPr lvl="1"/>
            <a:r>
              <a:rPr lang="en-US" dirty="0" smtClean="0">
                <a:latin typeface="Cachet Medium" panose="020F0603030404040404" pitchFamily="34" charset="0"/>
              </a:rPr>
              <a:t>Research topics</a:t>
            </a:r>
          </a:p>
          <a:p>
            <a:pPr lvl="1"/>
            <a:r>
              <a:rPr lang="en-US" dirty="0" smtClean="0">
                <a:latin typeface="Cachet Medium" panose="020F0603030404040404" pitchFamily="34" charset="0"/>
              </a:rPr>
              <a:t>Write and present proposal during the Springfield weekend</a:t>
            </a:r>
            <a:endParaRPr lang="en-US" dirty="0">
              <a:latin typeface="Cachet Medium" panose="020F06030304040404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24600"/>
            <a:ext cx="3657600" cy="365125"/>
          </a:xfrm>
        </p:spPr>
        <p:txBody>
          <a:bodyPr/>
          <a:lstStyle/>
          <a:p>
            <a:pPr algn="l"/>
            <a:r>
              <a:rPr lang="en-US" sz="1400" dirty="0" smtClean="0">
                <a:latin typeface="Cachet Bold" panose="020F0803030404040204" pitchFamily="34" charset="0"/>
              </a:rPr>
              <a:t>Illinois YMCA Youth and Government</a:t>
            </a:r>
            <a:endParaRPr lang="en-US" sz="1400" dirty="0">
              <a:latin typeface="Cachet Bold" panose="020F08030304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1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9999"/>
                </a:solidFill>
                <a:latin typeface="Cachet Bold" panose="020F0803030404040204" pitchFamily="34" charset="0"/>
              </a:rPr>
              <a:t>Media Corps</a:t>
            </a:r>
            <a:endParaRPr lang="en-US" sz="4000" b="1" dirty="0">
              <a:solidFill>
                <a:srgbClr val="009999"/>
              </a:solidFill>
              <a:latin typeface="Cachet Bold" panose="020F08030304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chet Medium" panose="020F0603030404040404" pitchFamily="34" charset="0"/>
              </a:rPr>
              <a:t>Students can participate as a member of the newspaper or video press</a:t>
            </a:r>
          </a:p>
          <a:p>
            <a:r>
              <a:rPr lang="en-US" dirty="0" smtClean="0">
                <a:latin typeface="Cachet Medium" panose="020F0603030404040404" pitchFamily="34" charset="0"/>
              </a:rPr>
              <a:t>Newspaper staff work on stories at Pre-Leg I and II and produce Friday, Saturday and Sunday copies of </a:t>
            </a:r>
            <a:r>
              <a:rPr lang="en-US" i="1" dirty="0" smtClean="0">
                <a:latin typeface="Cachet Medium" panose="020F0603030404040404" pitchFamily="34" charset="0"/>
              </a:rPr>
              <a:t>The Observer </a:t>
            </a:r>
            <a:r>
              <a:rPr lang="en-US" dirty="0" smtClean="0">
                <a:latin typeface="Cachet Medium" panose="020F0603030404040404" pitchFamily="34" charset="0"/>
              </a:rPr>
              <a:t>in Springfield</a:t>
            </a:r>
          </a:p>
          <a:p>
            <a:r>
              <a:rPr lang="en-US" dirty="0" smtClean="0">
                <a:latin typeface="Cachet Medium" panose="020F0603030404040404" pitchFamily="34" charset="0"/>
              </a:rPr>
              <a:t>Youth and Government Video Press collaborates with Free Spirit Media to write and produce two telecasts of </a:t>
            </a:r>
            <a:r>
              <a:rPr lang="en-US" i="1" dirty="0" smtClean="0">
                <a:latin typeface="Cachet Medium" panose="020F0603030404040404" pitchFamily="34" charset="0"/>
              </a:rPr>
              <a:t>Capitol News Update </a:t>
            </a:r>
            <a:r>
              <a:rPr lang="en-US" dirty="0" smtClean="0">
                <a:latin typeface="Cachet Medium" panose="020F0603030404040404" pitchFamily="34" charset="0"/>
              </a:rPr>
              <a:t>in Springfield</a:t>
            </a:r>
            <a:endParaRPr lang="en-US" dirty="0">
              <a:latin typeface="Cachet Medium" panose="020F06030304040404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248400"/>
            <a:ext cx="3200400" cy="365125"/>
          </a:xfrm>
        </p:spPr>
        <p:txBody>
          <a:bodyPr/>
          <a:lstStyle/>
          <a:p>
            <a:pPr algn="l"/>
            <a:r>
              <a:rPr lang="en-US" sz="1400" dirty="0" smtClean="0">
                <a:latin typeface="Cachet Bold" panose="020F0803030404040204" pitchFamily="34" charset="0"/>
              </a:rPr>
              <a:t>Illinois YMCA Youth and Government</a:t>
            </a:r>
            <a:endParaRPr lang="en-US" sz="1400" dirty="0">
              <a:latin typeface="Cachet Bold" panose="020F08030304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893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9999"/>
                </a:solidFill>
                <a:latin typeface="Cachet Bold" panose="020F0803030404040204" pitchFamily="34" charset="0"/>
              </a:rPr>
              <a:t>2014-2015 Calendar</a:t>
            </a:r>
            <a:endParaRPr lang="en-US" sz="4000" b="1" dirty="0">
              <a:solidFill>
                <a:srgbClr val="009999"/>
              </a:solidFill>
              <a:latin typeface="Cachet Bold" panose="020F08030304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Cachet Medium" panose="020F0603030404040404" pitchFamily="34" charset="0"/>
              </a:rPr>
              <a:t>Pre-Leg I</a:t>
            </a:r>
          </a:p>
          <a:p>
            <a:pPr lvl="1"/>
            <a:r>
              <a:rPr lang="en-US" b="1" dirty="0" smtClean="0">
                <a:latin typeface="Cachet Medium" panose="020F0603030404040404" pitchFamily="34" charset="0"/>
              </a:rPr>
              <a:t>Friday, November 7</a:t>
            </a:r>
            <a:r>
              <a:rPr lang="en-US" b="1" baseline="30000" dirty="0" smtClean="0">
                <a:latin typeface="Cachet Medium" panose="020F0603030404040404" pitchFamily="34" charset="0"/>
              </a:rPr>
              <a:t>th</a:t>
            </a:r>
            <a:endParaRPr lang="en-US" b="1" dirty="0">
              <a:latin typeface="Cachet Medium" panose="020F0603030404040404" pitchFamily="34" charset="0"/>
            </a:endParaRPr>
          </a:p>
          <a:p>
            <a:pPr lvl="2"/>
            <a:r>
              <a:rPr lang="en-US" sz="2800" dirty="0" smtClean="0">
                <a:latin typeface="Cachet Medium" panose="020F0603030404040404" pitchFamily="34" charset="0"/>
              </a:rPr>
              <a:t>Section A: Neuqua Valley High School</a:t>
            </a:r>
          </a:p>
          <a:p>
            <a:pPr lvl="2"/>
            <a:r>
              <a:rPr lang="en-US" sz="2800" dirty="0" smtClean="0">
                <a:latin typeface="Cachet Medium" panose="020F0603030404040404" pitchFamily="34" charset="0"/>
              </a:rPr>
              <a:t>Section C: Williamsville High School</a:t>
            </a:r>
          </a:p>
          <a:p>
            <a:pPr lvl="2"/>
            <a:r>
              <a:rPr lang="en-US" sz="2800" dirty="0" smtClean="0">
                <a:latin typeface="Cachet Medium" panose="020F0603030404040404" pitchFamily="34" charset="0"/>
              </a:rPr>
              <a:t>Section D: Sesser High School</a:t>
            </a:r>
          </a:p>
          <a:p>
            <a:pPr lvl="1"/>
            <a:endParaRPr lang="en-US" b="1" dirty="0" smtClean="0">
              <a:latin typeface="Cachet Medium" panose="020F0603030404040404" pitchFamily="34" charset="0"/>
            </a:endParaRPr>
          </a:p>
          <a:p>
            <a:pPr lvl="1"/>
            <a:r>
              <a:rPr lang="en-US" b="1" dirty="0" smtClean="0">
                <a:latin typeface="Cachet Medium" panose="020F0603030404040404" pitchFamily="34" charset="0"/>
              </a:rPr>
              <a:t>Saturday, November 8</a:t>
            </a:r>
            <a:r>
              <a:rPr lang="en-US" b="1" baseline="30000" dirty="0" smtClean="0">
                <a:latin typeface="Cachet Medium" panose="020F0603030404040404" pitchFamily="34" charset="0"/>
              </a:rPr>
              <a:t>th</a:t>
            </a:r>
            <a:r>
              <a:rPr lang="en-US" b="1" dirty="0" smtClean="0">
                <a:latin typeface="Cachet Medium" panose="020F0603030404040404" pitchFamily="34" charset="0"/>
              </a:rPr>
              <a:t> </a:t>
            </a:r>
          </a:p>
          <a:p>
            <a:pPr lvl="2"/>
            <a:r>
              <a:rPr lang="en-US" sz="2800" dirty="0" smtClean="0">
                <a:latin typeface="Cachet Medium" panose="020F0603030404040404" pitchFamily="34" charset="0"/>
              </a:rPr>
              <a:t>Section B: Eisenhower High School</a:t>
            </a:r>
            <a:endParaRPr lang="en-US" sz="2800" dirty="0">
              <a:latin typeface="Cachet Medium" panose="020F06030304040404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0" y="6324600"/>
            <a:ext cx="3581400" cy="365125"/>
          </a:xfrm>
        </p:spPr>
        <p:txBody>
          <a:bodyPr/>
          <a:lstStyle/>
          <a:p>
            <a:pPr algn="l"/>
            <a:r>
              <a:rPr lang="en-US" sz="1400" dirty="0" smtClean="0">
                <a:latin typeface="Cachet Bold" panose="020F0803030404040204" pitchFamily="34" charset="0"/>
              </a:rPr>
              <a:t>Illinois YMCA Youth and Government</a:t>
            </a:r>
            <a:endParaRPr lang="en-US" sz="1400" dirty="0">
              <a:latin typeface="Cachet Bold" panose="020F08030304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240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9999"/>
                </a:solidFill>
                <a:latin typeface="Cachet Bold" panose="020F0803030404040204" pitchFamily="34" charset="0"/>
              </a:rPr>
              <a:t>2014 – 2015 Calendar</a:t>
            </a:r>
            <a:endParaRPr lang="en-US" sz="4000" b="1" dirty="0">
              <a:solidFill>
                <a:srgbClr val="009999"/>
              </a:solidFill>
              <a:latin typeface="Cachet Bold" panose="020F08030304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chet Medium" panose="020F0603030404040404" pitchFamily="34" charset="0"/>
              </a:rPr>
              <a:t>Pre-Leg II</a:t>
            </a:r>
          </a:p>
          <a:p>
            <a:pPr lvl="1"/>
            <a:r>
              <a:rPr lang="en-US" b="1" dirty="0" smtClean="0">
                <a:latin typeface="Cachet Medium" panose="020F0603030404040404" pitchFamily="34" charset="0"/>
              </a:rPr>
              <a:t>Friday, December 5</a:t>
            </a:r>
            <a:r>
              <a:rPr lang="en-US" b="1" baseline="30000" dirty="0" smtClean="0">
                <a:latin typeface="Cachet Medium" panose="020F0603030404040404" pitchFamily="34" charset="0"/>
              </a:rPr>
              <a:t>th</a:t>
            </a:r>
          </a:p>
          <a:p>
            <a:pPr lvl="2"/>
            <a:r>
              <a:rPr lang="en-US" sz="2800" dirty="0" smtClean="0">
                <a:latin typeface="Cachet Book" panose="020F0503030404040204" pitchFamily="34" charset="0"/>
              </a:rPr>
              <a:t>Region I – Lake Park High School</a:t>
            </a:r>
          </a:p>
          <a:p>
            <a:pPr lvl="1"/>
            <a:r>
              <a:rPr lang="en-US" b="1" dirty="0" smtClean="0">
                <a:latin typeface="Cachet Medium" panose="020F0603030404040404" pitchFamily="34" charset="0"/>
              </a:rPr>
              <a:t>Saturday, December 6</a:t>
            </a:r>
            <a:r>
              <a:rPr lang="en-US" b="1" baseline="30000" dirty="0" smtClean="0">
                <a:latin typeface="Cachet Medium" panose="020F0603030404040404" pitchFamily="34" charset="0"/>
              </a:rPr>
              <a:t>th</a:t>
            </a:r>
            <a:endParaRPr lang="en-US" b="1" dirty="0" smtClean="0">
              <a:latin typeface="Cachet Medium" panose="020F0603030404040404" pitchFamily="34" charset="0"/>
            </a:endParaRPr>
          </a:p>
          <a:p>
            <a:pPr lvl="2"/>
            <a:r>
              <a:rPr lang="en-US" sz="2800" dirty="0" smtClean="0">
                <a:latin typeface="Cachet Book" panose="020F0503030404040204" pitchFamily="34" charset="0"/>
              </a:rPr>
              <a:t>Region II – Eisenhower High School</a:t>
            </a:r>
          </a:p>
          <a:p>
            <a:pPr lvl="2"/>
            <a:r>
              <a:rPr lang="en-US" sz="2800" dirty="0" smtClean="0">
                <a:latin typeface="Cachet Book" panose="020F0503030404040204" pitchFamily="34" charset="0"/>
              </a:rPr>
              <a:t>Region III – Williamsville High School</a:t>
            </a:r>
          </a:p>
          <a:p>
            <a:r>
              <a:rPr lang="en-US" b="1" dirty="0" smtClean="0">
                <a:latin typeface="Cachet Medium" panose="020F0603030404040404" pitchFamily="34" charset="0"/>
              </a:rPr>
              <a:t>Springfield Assembly - March 20-22, 2015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24600"/>
            <a:ext cx="3505200" cy="365125"/>
          </a:xfrm>
        </p:spPr>
        <p:txBody>
          <a:bodyPr/>
          <a:lstStyle/>
          <a:p>
            <a:pPr algn="l"/>
            <a:r>
              <a:rPr lang="en-US" sz="1400" dirty="0" smtClean="0">
                <a:latin typeface="Cachet Bold" panose="020F0803030404040204" pitchFamily="34" charset="0"/>
              </a:rPr>
              <a:t>Illinois YMCA Youth and Government</a:t>
            </a:r>
            <a:endParaRPr lang="en-US" sz="1400" dirty="0">
              <a:latin typeface="Cachet Bold" panose="020F08030304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4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9999"/>
                </a:solidFill>
                <a:latin typeface="Cachet Bold" panose="020F0803030404040204" pitchFamily="34" charset="0"/>
              </a:rPr>
              <a:t>Program Fees</a:t>
            </a:r>
            <a:endParaRPr lang="en-US" sz="4000" b="1" dirty="0">
              <a:solidFill>
                <a:srgbClr val="009999"/>
              </a:solidFill>
              <a:latin typeface="Cachet Bold" panose="020F08030304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chet Medium" panose="020F0603030404040404" pitchFamily="34" charset="0"/>
              </a:rPr>
              <a:t>$340 per delegate and advisor</a:t>
            </a:r>
          </a:p>
          <a:p>
            <a:endParaRPr lang="en-US" dirty="0" smtClean="0">
              <a:latin typeface="Cachet Medium" panose="020F0603030404040404" pitchFamily="34" charset="0"/>
            </a:endParaRPr>
          </a:p>
          <a:p>
            <a:r>
              <a:rPr lang="en-US" dirty="0" smtClean="0">
                <a:latin typeface="Cachet Medium" panose="020F0603030404040404" pitchFamily="34" charset="0"/>
              </a:rPr>
              <a:t>What does the fee cover?</a:t>
            </a:r>
          </a:p>
          <a:p>
            <a:pPr lvl="1"/>
            <a:r>
              <a:rPr lang="en-US" dirty="0" smtClean="0">
                <a:latin typeface="Cachet Medium" panose="020F0603030404040404" pitchFamily="34" charset="0"/>
              </a:rPr>
              <a:t>Pre-Leg I and II</a:t>
            </a:r>
          </a:p>
          <a:p>
            <a:pPr lvl="1"/>
            <a:r>
              <a:rPr lang="en-US" dirty="0" smtClean="0">
                <a:latin typeface="Cachet Medium" panose="020F0603030404040404" pitchFamily="34" charset="0"/>
              </a:rPr>
              <a:t>Housing and Food for Springfield Weekend</a:t>
            </a:r>
          </a:p>
          <a:p>
            <a:pPr lvl="1"/>
            <a:endParaRPr lang="en-US" dirty="0" smtClean="0">
              <a:latin typeface="Cachet Medium" panose="020F0603030404040404" pitchFamily="34" charset="0"/>
            </a:endParaRPr>
          </a:p>
          <a:p>
            <a:r>
              <a:rPr lang="en-US" dirty="0" smtClean="0">
                <a:latin typeface="Cachet Medium" panose="020F0603030404040404" pitchFamily="34" charset="0"/>
              </a:rPr>
              <a:t>Financial Assistance Available</a:t>
            </a:r>
            <a:endParaRPr lang="en-US" dirty="0">
              <a:latin typeface="Cachet Medium" panose="020F06030304040404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24600"/>
            <a:ext cx="3352800" cy="365125"/>
          </a:xfrm>
        </p:spPr>
        <p:txBody>
          <a:bodyPr/>
          <a:lstStyle/>
          <a:p>
            <a:pPr algn="l"/>
            <a:r>
              <a:rPr lang="en-US" sz="1400" dirty="0" smtClean="0">
                <a:latin typeface="Cachet Bold" panose="020F0803030404040204" pitchFamily="34" charset="0"/>
              </a:rPr>
              <a:t>Illinois YMCA Youth and Government</a:t>
            </a:r>
            <a:endParaRPr lang="en-US" sz="1400" dirty="0">
              <a:latin typeface="Cachet Bold" panose="020F08030304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062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9999"/>
                </a:solidFill>
                <a:latin typeface="Cachet Bold" panose="020F0803030404040204" pitchFamily="34" charset="0"/>
              </a:rPr>
              <a:t>Getting Involved</a:t>
            </a:r>
            <a:endParaRPr lang="en-US" sz="4000" b="1" dirty="0">
              <a:solidFill>
                <a:srgbClr val="009999"/>
              </a:solidFill>
              <a:latin typeface="Cachet Bold" panose="020F08030304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chet Medium" panose="020F0603030404040404" pitchFamily="34" charset="0"/>
              </a:rPr>
              <a:t>Who can start a delegation?</a:t>
            </a:r>
          </a:p>
          <a:p>
            <a:r>
              <a:rPr lang="en-US" dirty="0" smtClean="0">
                <a:latin typeface="Cachet Medium" panose="020F0603030404040404" pitchFamily="34" charset="0"/>
              </a:rPr>
              <a:t>When can we start?</a:t>
            </a:r>
          </a:p>
          <a:p>
            <a:r>
              <a:rPr lang="en-US" dirty="0" smtClean="0">
                <a:latin typeface="Cachet Medium" panose="020F0603030404040404" pitchFamily="34" charset="0"/>
              </a:rPr>
              <a:t>How do we organize a delegation?</a:t>
            </a:r>
          </a:p>
          <a:p>
            <a:r>
              <a:rPr lang="en-US" dirty="0" smtClean="0">
                <a:latin typeface="Cachet Medium" panose="020F0603030404040404" pitchFamily="34" charset="0"/>
              </a:rPr>
              <a:t>Can I volunteer?</a:t>
            </a:r>
          </a:p>
          <a:p>
            <a:r>
              <a:rPr lang="en-US" dirty="0" smtClean="0">
                <a:latin typeface="Cachet Medium" panose="020F0603030404040404" pitchFamily="34" charset="0"/>
              </a:rPr>
              <a:t>Contact Julie at julie@ilymcayg.org</a:t>
            </a:r>
            <a:r>
              <a:rPr lang="en-US" dirty="0">
                <a:latin typeface="Cachet Medium" panose="020F0603030404040404" pitchFamily="34" charset="0"/>
              </a:rPr>
              <a:t> </a:t>
            </a:r>
            <a:r>
              <a:rPr lang="en-US" dirty="0" smtClean="0">
                <a:latin typeface="Cachet Medium" panose="020F0603030404040404" pitchFamily="34" charset="0"/>
              </a:rPr>
              <a:t>or call the office at (630) 833-9622</a:t>
            </a:r>
            <a:endParaRPr lang="en-US" dirty="0">
              <a:latin typeface="Cachet Medium" panose="020F06030304040404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24600"/>
            <a:ext cx="3581400" cy="365125"/>
          </a:xfrm>
        </p:spPr>
        <p:txBody>
          <a:bodyPr/>
          <a:lstStyle/>
          <a:p>
            <a:pPr algn="l"/>
            <a:r>
              <a:rPr lang="en-US" sz="1400" dirty="0" smtClean="0">
                <a:latin typeface="Cachet Bold" panose="020F0803030404040204" pitchFamily="34" charset="0"/>
              </a:rPr>
              <a:t>Illinois YMCA Youth and Government</a:t>
            </a:r>
            <a:endParaRPr lang="en-US" sz="1400" dirty="0">
              <a:latin typeface="Cachet Bold" panose="020F08030304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165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622" y="304800"/>
            <a:ext cx="8610600" cy="11430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009999"/>
                </a:solidFill>
                <a:latin typeface="Cachet Bold" panose="020F0803030404040204" pitchFamily="34" charset="0"/>
              </a:rPr>
              <a:t>Illinois YMCA Youth and Government</a:t>
            </a:r>
            <a:endParaRPr lang="en-US" sz="4000" dirty="0">
              <a:solidFill>
                <a:srgbClr val="009999"/>
              </a:solidFill>
              <a:latin typeface="Cachet Bold" panose="020F08030304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chet Bold" panose="020F0803030404040204" pitchFamily="34" charset="0"/>
              </a:rPr>
              <a:t>Mission</a:t>
            </a:r>
          </a:p>
          <a:p>
            <a:r>
              <a:rPr lang="en-US" dirty="0" smtClean="0">
                <a:latin typeface="Cachet Bold" panose="020F0803030404040204" pitchFamily="34" charset="0"/>
              </a:rPr>
              <a:t>National Program</a:t>
            </a:r>
          </a:p>
          <a:p>
            <a:r>
              <a:rPr lang="en-US" dirty="0" smtClean="0">
                <a:latin typeface="Cachet Bold" panose="020F0803030404040204" pitchFamily="34" charset="0"/>
              </a:rPr>
              <a:t>History in Illinois</a:t>
            </a:r>
          </a:p>
          <a:p>
            <a:r>
              <a:rPr lang="en-US" dirty="0" smtClean="0">
                <a:latin typeface="Cachet Bold" panose="020F0803030404040204" pitchFamily="34" charset="0"/>
              </a:rPr>
              <a:t>2013-2014 Highlights</a:t>
            </a:r>
          </a:p>
          <a:p>
            <a:r>
              <a:rPr lang="en-US" dirty="0" smtClean="0">
                <a:latin typeface="Cachet Bold" panose="020F0803030404040204" pitchFamily="34" charset="0"/>
              </a:rPr>
              <a:t>Program Details</a:t>
            </a:r>
          </a:p>
          <a:p>
            <a:r>
              <a:rPr lang="en-US" dirty="0" smtClean="0">
                <a:latin typeface="Cachet Bold" panose="020F0803030404040204" pitchFamily="34" charset="0"/>
              </a:rPr>
              <a:t>Getting Involved</a:t>
            </a:r>
          </a:p>
          <a:p>
            <a:r>
              <a:rPr lang="en-US" dirty="0" smtClean="0">
                <a:latin typeface="Cachet Bold" panose="020F0803030404040204" pitchFamily="34" charset="0"/>
              </a:rPr>
              <a:t>Questions</a:t>
            </a:r>
            <a:endParaRPr lang="en-US" dirty="0">
              <a:latin typeface="Cachet Bold" panose="020F08030304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4953000" cy="365125"/>
          </a:xfrm>
        </p:spPr>
        <p:txBody>
          <a:bodyPr/>
          <a:lstStyle/>
          <a:p>
            <a:pPr algn="l"/>
            <a:r>
              <a:rPr lang="en-US" sz="1400" dirty="0" smtClean="0">
                <a:latin typeface="Cachet Bold" panose="020F0803030404040204" pitchFamily="34" charset="0"/>
              </a:rPr>
              <a:t>Illinois YMCA Youth and Government</a:t>
            </a:r>
            <a:endParaRPr lang="en-US" sz="1400" dirty="0">
              <a:latin typeface="Cachet Bold" panose="020F08030304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99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009999"/>
                </a:solidFill>
                <a:latin typeface="Cachet Bold" panose="020F0803030404040204" pitchFamily="34" charset="0"/>
              </a:rPr>
              <a:t>Questions</a:t>
            </a:r>
            <a:endParaRPr lang="en-US" sz="6000" b="1" dirty="0">
              <a:solidFill>
                <a:srgbClr val="009999"/>
              </a:solidFill>
              <a:latin typeface="Cachet Bold" panose="020F080303040404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9600" y="6324600"/>
            <a:ext cx="3505200" cy="365125"/>
          </a:xfrm>
        </p:spPr>
        <p:txBody>
          <a:bodyPr/>
          <a:lstStyle/>
          <a:p>
            <a:pPr algn="l"/>
            <a:r>
              <a:rPr lang="en-US" sz="1400" dirty="0" smtClean="0">
                <a:latin typeface="Cachet Bold" panose="020F0803030404040204" pitchFamily="34" charset="0"/>
              </a:rPr>
              <a:t>Illinois YMCA Youth and Government</a:t>
            </a:r>
            <a:endParaRPr lang="en-US" sz="1400" dirty="0">
              <a:latin typeface="Cachet Bold" panose="020F08030304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379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9999"/>
                </a:solidFill>
                <a:latin typeface="Cachet Bold" panose="020F0803030404040204" pitchFamily="34" charset="0"/>
              </a:rPr>
              <a:t>Illinois YMCA Youth and Government</a:t>
            </a:r>
            <a:endParaRPr lang="en-US" b="1" dirty="0">
              <a:solidFill>
                <a:srgbClr val="009999"/>
              </a:solidFill>
              <a:latin typeface="Cachet Bold" panose="020F08030304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3100" i="1" dirty="0" smtClean="0">
                <a:latin typeface="Cachet Medium" panose="020F0603030404040404" pitchFamily="34" charset="0"/>
              </a:rPr>
              <a:t>“…It recognizes that youth…alert, conscientious, educated – can lead the way to better government and to the realization of all our high hopes for the future.”</a:t>
            </a:r>
          </a:p>
          <a:p>
            <a:pPr marL="0" indent="0" algn="ctr">
              <a:buNone/>
            </a:pPr>
            <a:endParaRPr lang="en-US" sz="3100" i="1" dirty="0">
              <a:latin typeface="Cachet Medium" panose="020F0603030404040404" pitchFamily="34" charset="0"/>
            </a:endParaRPr>
          </a:p>
          <a:p>
            <a:pPr marL="0" indent="0" algn="ctr">
              <a:buNone/>
            </a:pPr>
            <a:r>
              <a:rPr lang="en-US" sz="3100" i="1" dirty="0" smtClean="0">
                <a:latin typeface="Cachet Medium" panose="020F0603030404040404" pitchFamily="34" charset="0"/>
              </a:rPr>
              <a:t>---Gov. Adlai Stevenson, 1950 Bill Book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0" y="6324600"/>
            <a:ext cx="3505200" cy="365125"/>
          </a:xfrm>
        </p:spPr>
        <p:txBody>
          <a:bodyPr/>
          <a:lstStyle/>
          <a:p>
            <a:pPr algn="l"/>
            <a:r>
              <a:rPr lang="en-US" sz="1400" dirty="0" smtClean="0">
                <a:latin typeface="Cachet Bold" panose="020F0803030404040204" pitchFamily="34" charset="0"/>
              </a:rPr>
              <a:t>Illinois YMCA Youth and Government</a:t>
            </a:r>
            <a:endParaRPr lang="en-US" sz="1400" dirty="0">
              <a:latin typeface="Cachet Bold" panose="020F08030304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9999"/>
                </a:solidFill>
                <a:latin typeface="Cachet Bold" panose="020F0803030404040204" pitchFamily="34" charset="0"/>
              </a:rPr>
              <a:t>Mission</a:t>
            </a:r>
            <a:endParaRPr lang="en-US" sz="4000" b="1" dirty="0">
              <a:solidFill>
                <a:srgbClr val="009999"/>
              </a:solidFill>
              <a:latin typeface="Cachet Bold" panose="020F08030304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dirty="0" smtClean="0">
                <a:latin typeface="Cachet Book" panose="020F0503030404040204" pitchFamily="34" charset="0"/>
              </a:rPr>
              <a:t>To provide the youth of Illinois with an immersive educational experience to </a:t>
            </a:r>
            <a:r>
              <a:rPr lang="en-US" dirty="0" smtClean="0">
                <a:latin typeface="Cachet Medium" panose="020F0603030404040404" pitchFamily="34" charset="0"/>
              </a:rPr>
              <a:t>inspire</a:t>
            </a:r>
            <a:r>
              <a:rPr lang="en-US" dirty="0" smtClean="0">
                <a:latin typeface="Cachet Book" panose="020F0503030404040204" pitchFamily="34" charset="0"/>
              </a:rPr>
              <a:t> and </a:t>
            </a:r>
            <a:r>
              <a:rPr lang="en-US" dirty="0" smtClean="0">
                <a:latin typeface="Cachet Medium" panose="020F0603030404040404" pitchFamily="34" charset="0"/>
              </a:rPr>
              <a:t>promote</a:t>
            </a:r>
            <a:r>
              <a:rPr lang="en-US" dirty="0" smtClean="0">
                <a:latin typeface="Cachet Book" panose="020F0503030404040204" pitchFamily="34" charset="0"/>
              </a:rPr>
              <a:t> </a:t>
            </a:r>
            <a:r>
              <a:rPr lang="en-US" dirty="0" smtClean="0">
                <a:latin typeface="Cachet Medium" panose="020F0603030404040404" pitchFamily="34" charset="0"/>
              </a:rPr>
              <a:t>life-long leadership, ethics, responsible citizenship</a:t>
            </a:r>
            <a:r>
              <a:rPr lang="en-US" dirty="0" smtClean="0">
                <a:latin typeface="Cachet Book" panose="020F0503030404040204" pitchFamily="34" charset="0"/>
              </a:rPr>
              <a:t> and </a:t>
            </a:r>
            <a:r>
              <a:rPr lang="en-US" dirty="0" smtClean="0">
                <a:latin typeface="Cachet Medium" panose="020F0603030404040404" pitchFamily="34" charset="0"/>
              </a:rPr>
              <a:t>self-confidence</a:t>
            </a:r>
            <a:r>
              <a:rPr lang="en-US" dirty="0" smtClean="0">
                <a:latin typeface="Cachet Book" panose="020F0503030404040204" pitchFamily="34" charset="0"/>
              </a:rPr>
              <a:t> through participation in a unique model state government program.</a:t>
            </a:r>
          </a:p>
          <a:p>
            <a:pPr marL="0" indent="0" algn="ctr">
              <a:buNone/>
            </a:pP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24600"/>
            <a:ext cx="3200400" cy="365125"/>
          </a:xfrm>
        </p:spPr>
        <p:txBody>
          <a:bodyPr/>
          <a:lstStyle/>
          <a:p>
            <a:r>
              <a:rPr lang="en-US" sz="1400" dirty="0" smtClean="0">
                <a:latin typeface="Cachet Bold" panose="020F0803030404040204" pitchFamily="34" charset="0"/>
              </a:rPr>
              <a:t>Illinois YMCA Youth and Government</a:t>
            </a:r>
            <a:endParaRPr lang="en-US" sz="1400" dirty="0">
              <a:latin typeface="Cachet Bold" panose="020F08030304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57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9999"/>
                </a:solidFill>
                <a:latin typeface="Cachet Bold" panose="020F0803030404040204" pitchFamily="34" charset="0"/>
              </a:rPr>
              <a:t>National Y&amp;G Program</a:t>
            </a:r>
            <a:endParaRPr lang="en-US" b="1" dirty="0">
              <a:solidFill>
                <a:srgbClr val="009999"/>
              </a:solidFill>
              <a:latin typeface="Cachet Bold" panose="020F08030304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chet Medium" panose="020F0603030404040404" pitchFamily="34" charset="0"/>
              </a:rPr>
              <a:t>Founded in 1936 in New York as an opportunity for youth leaders to come together to discuss and debate real legislative issues</a:t>
            </a:r>
          </a:p>
          <a:p>
            <a:r>
              <a:rPr lang="en-US" dirty="0" smtClean="0">
                <a:latin typeface="Cachet Medium" panose="020F0603030404040404" pitchFamily="34" charset="0"/>
              </a:rPr>
              <a:t>Currently 38 states with a Youth and Government Program</a:t>
            </a:r>
          </a:p>
          <a:p>
            <a:r>
              <a:rPr lang="en-US" i="1" dirty="0" smtClean="0">
                <a:latin typeface="Cachet Medium" panose="020F0603030404040404" pitchFamily="34" charset="0"/>
              </a:rPr>
              <a:t>Council on National Affairs (CONA) </a:t>
            </a:r>
            <a:r>
              <a:rPr lang="en-US" dirty="0" smtClean="0">
                <a:latin typeface="Cachet Medium" panose="020F0603030404040404" pitchFamily="34" charset="0"/>
              </a:rPr>
              <a:t>held each July in the Blue Ridge Mountains</a:t>
            </a:r>
            <a:endParaRPr lang="en-US" i="1" dirty="0">
              <a:latin typeface="Cachet Medium" panose="020F06030304040404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24600"/>
            <a:ext cx="3200400" cy="365125"/>
          </a:xfrm>
        </p:spPr>
        <p:txBody>
          <a:bodyPr/>
          <a:lstStyle/>
          <a:p>
            <a:pPr algn="l"/>
            <a:r>
              <a:rPr lang="en-US" sz="1400" dirty="0" smtClean="0">
                <a:latin typeface="Cachet Bold" panose="020F0803030404040204" pitchFamily="34" charset="0"/>
              </a:rPr>
              <a:t>Illinois YMCA Youth and Government</a:t>
            </a:r>
            <a:endParaRPr lang="en-US" sz="1400" dirty="0">
              <a:latin typeface="Cachet Bold" panose="020F08030304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219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400800"/>
            <a:ext cx="3352800" cy="365125"/>
          </a:xfrm>
        </p:spPr>
        <p:txBody>
          <a:bodyPr/>
          <a:lstStyle/>
          <a:p>
            <a:r>
              <a:rPr lang="en-US" sz="1400" dirty="0" smtClean="0">
                <a:latin typeface="Cachet Bold" panose="020F0803030404040204" pitchFamily="34" charset="0"/>
              </a:rPr>
              <a:t>Illinois YMCA Youth and Government</a:t>
            </a:r>
            <a:endParaRPr lang="en-US" sz="1400" dirty="0">
              <a:latin typeface="Cachet Bold" panose="020F08030304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748714"/>
            <a:ext cx="3780367" cy="2520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29" b="16915"/>
          <a:stretch/>
        </p:blipFill>
        <p:spPr>
          <a:xfrm>
            <a:off x="533400" y="838200"/>
            <a:ext cx="3780366" cy="2126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368" y="838199"/>
            <a:ext cx="3582031" cy="2388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369" y="3748714"/>
            <a:ext cx="3718983" cy="2479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920834359"/>
              </p:ext>
            </p:extLst>
          </p:nvPr>
        </p:nvGraphicFramePr>
        <p:xfrm>
          <a:off x="2283966" y="0"/>
          <a:ext cx="457606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0187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9999"/>
                </a:solidFill>
                <a:latin typeface="Cachet Bold" panose="020F0803030404040204" pitchFamily="34" charset="0"/>
              </a:rPr>
              <a:t>History in Illinois</a:t>
            </a:r>
            <a:endParaRPr lang="en-US" sz="4000" b="1" dirty="0">
              <a:solidFill>
                <a:srgbClr val="009999"/>
              </a:solidFill>
              <a:latin typeface="Cachet Bold" panose="020F08030304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chet Medium" panose="020F0603030404040404" pitchFamily="34" charset="0"/>
              </a:rPr>
              <a:t>Founded in 1949</a:t>
            </a:r>
          </a:p>
          <a:p>
            <a:r>
              <a:rPr lang="en-US" dirty="0" smtClean="0">
                <a:latin typeface="Cachet Medium" panose="020F0603030404040404" pitchFamily="34" charset="0"/>
              </a:rPr>
              <a:t>National YMCA leaders wanted to create a program that adhered to the reality of Illinois government and allowed youth to experience the process</a:t>
            </a:r>
          </a:p>
          <a:p>
            <a:r>
              <a:rPr lang="en-US" dirty="0" smtClean="0">
                <a:latin typeface="Cachet Medium" panose="020F0603030404040404" pitchFamily="34" charset="0"/>
              </a:rPr>
              <a:t>Governor Adlai Stevenson endorsed the first assembly as “…an ideal foundation for citizenship training…predicated on the sound proposition that experience is the best teacher.”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248400"/>
            <a:ext cx="3657600" cy="365125"/>
          </a:xfrm>
        </p:spPr>
        <p:txBody>
          <a:bodyPr/>
          <a:lstStyle/>
          <a:p>
            <a:pPr algn="l"/>
            <a:r>
              <a:rPr lang="en-US" sz="1400" dirty="0" smtClean="0">
                <a:latin typeface="Cachet Bold" panose="020F0803030404040204" pitchFamily="34" charset="0"/>
              </a:rPr>
              <a:t>Illinois YMCA Youth and Government</a:t>
            </a:r>
            <a:endParaRPr lang="en-US" sz="1400" dirty="0">
              <a:latin typeface="Cachet Bold" panose="020F08030304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925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9999"/>
                </a:solidFill>
                <a:latin typeface="Cachet Bold" panose="020F0803030404040204" pitchFamily="34" charset="0"/>
              </a:rPr>
              <a:t>History in Illinois</a:t>
            </a:r>
            <a:endParaRPr lang="en-US" sz="4000" b="1" dirty="0">
              <a:solidFill>
                <a:srgbClr val="009999"/>
              </a:solidFill>
              <a:latin typeface="Cachet Bold" panose="020F08030304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chet Medium" panose="020F0603030404040404" pitchFamily="34" charset="0"/>
              </a:rPr>
              <a:t>Today, the founders vision is still evident as six months of pre-legislative business prepares students for the General Assembly weekend at the Springfield Capitol</a:t>
            </a:r>
          </a:p>
          <a:p>
            <a:r>
              <a:rPr lang="en-US" dirty="0" smtClean="0">
                <a:latin typeface="Cachet Medium" panose="020F0603030404040404" pitchFamily="34" charset="0"/>
              </a:rPr>
              <a:t>Judicial Program added in 1974-75</a:t>
            </a:r>
          </a:p>
          <a:p>
            <a:r>
              <a:rPr lang="en-US" dirty="0" smtClean="0">
                <a:latin typeface="Cachet Medium" panose="020F0603030404040404" pitchFamily="34" charset="0"/>
              </a:rPr>
              <a:t>Late 80’s and early 90’s saw the addition of the Lobbyist Program as well as Video and Newspaper Press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248400"/>
            <a:ext cx="3962400" cy="365125"/>
          </a:xfrm>
        </p:spPr>
        <p:txBody>
          <a:bodyPr/>
          <a:lstStyle/>
          <a:p>
            <a:pPr algn="l"/>
            <a:r>
              <a:rPr lang="en-US" sz="1400" dirty="0" smtClean="0">
                <a:latin typeface="Cachet Bold" panose="020F0803030404040204" pitchFamily="34" charset="0"/>
              </a:rPr>
              <a:t>Illinois YMCA Youth and Government</a:t>
            </a:r>
            <a:endParaRPr lang="en-US" sz="1400" dirty="0">
              <a:latin typeface="Cachet Bold" panose="020F08030304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35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9999"/>
                </a:solidFill>
                <a:latin typeface="Cachet Bold" panose="020F0803030404040204" pitchFamily="34" charset="0"/>
              </a:rPr>
              <a:t>2013-2014 Program Highlights</a:t>
            </a:r>
            <a:endParaRPr lang="en-US" sz="4000" b="1" dirty="0">
              <a:solidFill>
                <a:srgbClr val="009999"/>
              </a:solidFill>
              <a:latin typeface="Cachet Bold" panose="020F08030304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Cachet Medium" panose="020F0603030404040404" pitchFamily="34" charset="0"/>
              </a:rPr>
              <a:t>933 delegates participated, representing 34 high schools and YMCAs – including </a:t>
            </a:r>
            <a:r>
              <a:rPr lang="en-US" dirty="0">
                <a:latin typeface="Cachet Medium" panose="020F0603030404040404" pitchFamily="34" charset="0"/>
              </a:rPr>
              <a:t>8</a:t>
            </a:r>
            <a:r>
              <a:rPr lang="en-US" dirty="0" smtClean="0">
                <a:latin typeface="Cachet Medium" panose="020F0603030404040404" pitchFamily="34" charset="0"/>
              </a:rPr>
              <a:t> McCormick Foundation </a:t>
            </a:r>
            <a:r>
              <a:rPr lang="en-US" i="1" dirty="0" smtClean="0">
                <a:latin typeface="Cachet Medium" panose="020F0603030404040404" pitchFamily="34" charset="0"/>
              </a:rPr>
              <a:t>Democracy Schools</a:t>
            </a:r>
          </a:p>
          <a:p>
            <a:r>
              <a:rPr lang="en-US" dirty="0" smtClean="0">
                <a:latin typeface="Cachet Medium" panose="020F0603030404040404" pitchFamily="34" charset="0"/>
              </a:rPr>
              <a:t>550 Legislators wrote 156 bills; 85 were passed and signed by the Youth Governor</a:t>
            </a:r>
          </a:p>
          <a:p>
            <a:r>
              <a:rPr lang="en-US" dirty="0" smtClean="0">
                <a:latin typeface="Cachet Medium" panose="020F0603030404040404" pitchFamily="34" charset="0"/>
              </a:rPr>
              <a:t>142 Lobbyists supported those bills through testimony and writing position papers</a:t>
            </a:r>
          </a:p>
          <a:p>
            <a:r>
              <a:rPr lang="en-US" dirty="0" smtClean="0">
                <a:latin typeface="Cachet Medium" panose="020F0603030404040404" pitchFamily="34" charset="0"/>
              </a:rPr>
              <a:t>83 Legislative Assistants participated in the State Issues Forum and assisted bill groups</a:t>
            </a:r>
          </a:p>
          <a:p>
            <a:r>
              <a:rPr lang="en-US" dirty="0" smtClean="0">
                <a:latin typeface="Cachet Medium" panose="020F0603030404040404" pitchFamily="34" charset="0"/>
              </a:rPr>
              <a:t>37 Teams of Attorneys presented appellate briefs and oral arguments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24600"/>
            <a:ext cx="3505200" cy="365125"/>
          </a:xfrm>
        </p:spPr>
        <p:txBody>
          <a:bodyPr/>
          <a:lstStyle/>
          <a:p>
            <a:pPr algn="l"/>
            <a:r>
              <a:rPr lang="en-US" sz="1400" dirty="0" smtClean="0">
                <a:latin typeface="Cachet Bold" panose="020F0803030404040204" pitchFamily="34" charset="0"/>
              </a:rPr>
              <a:t>Illinois YMCA Youth and Government</a:t>
            </a:r>
            <a:endParaRPr lang="en-US" sz="1400" dirty="0">
              <a:latin typeface="Cachet Bold" panose="020F08030304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92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9999"/>
                </a:solidFill>
                <a:latin typeface="Cachet Bold" panose="020F0803030404040204" pitchFamily="34" charset="0"/>
              </a:rPr>
              <a:t>2013-2014 Program Highlights</a:t>
            </a:r>
            <a:endParaRPr lang="en-US" sz="4000" b="1" dirty="0">
              <a:solidFill>
                <a:srgbClr val="009999"/>
              </a:solidFill>
              <a:latin typeface="Cachet Bold" panose="020F08030304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achet Medium" panose="020F0603030404040404" pitchFamily="34" charset="0"/>
              </a:rPr>
              <a:t>The Media Corps produced our newspaper </a:t>
            </a:r>
            <a:br>
              <a:rPr lang="en-US" dirty="0" smtClean="0">
                <a:latin typeface="Cachet Medium" panose="020F0603030404040404" pitchFamily="34" charset="0"/>
              </a:rPr>
            </a:br>
            <a:r>
              <a:rPr lang="en-US" i="1" dirty="0" smtClean="0">
                <a:latin typeface="Cachet Medium" panose="020F0603030404040404" pitchFamily="34" charset="0"/>
              </a:rPr>
              <a:t>The Observer, </a:t>
            </a:r>
            <a:r>
              <a:rPr lang="en-US" dirty="0" smtClean="0">
                <a:latin typeface="Cachet Medium" panose="020F0603030404040404" pitchFamily="34" charset="0"/>
              </a:rPr>
              <a:t>online and in print, and 2 nightly      </a:t>
            </a:r>
            <a:r>
              <a:rPr lang="en-US" i="1" dirty="0" smtClean="0">
                <a:latin typeface="Cachet Medium" panose="020F0603030404040404" pitchFamily="34" charset="0"/>
              </a:rPr>
              <a:t>Capitol News Update </a:t>
            </a:r>
            <a:r>
              <a:rPr lang="en-US" dirty="0" smtClean="0">
                <a:latin typeface="Cachet Medium" panose="020F0603030404040404" pitchFamily="34" charset="0"/>
              </a:rPr>
              <a:t>television newscasts</a:t>
            </a:r>
          </a:p>
          <a:p>
            <a:r>
              <a:rPr lang="en-US" dirty="0" smtClean="0">
                <a:latin typeface="Cachet Medium" panose="020F0603030404040404" pitchFamily="34" charset="0"/>
              </a:rPr>
              <a:t>Youth and Government encourages delegates to become engaged citizens and active members of society. Y&amp;G Alumni are:</a:t>
            </a:r>
          </a:p>
          <a:p>
            <a:pPr lvl="1"/>
            <a:r>
              <a:rPr lang="en-US" dirty="0" smtClean="0">
                <a:latin typeface="Cachet Medium" panose="020F0603030404040404" pitchFamily="34" charset="0"/>
              </a:rPr>
              <a:t>30% more likely to register to vote</a:t>
            </a:r>
          </a:p>
          <a:p>
            <a:pPr lvl="1"/>
            <a:r>
              <a:rPr lang="en-US" dirty="0" smtClean="0">
                <a:latin typeface="Cachet Medium" panose="020F0603030404040404" pitchFamily="34" charset="0"/>
              </a:rPr>
              <a:t>32% more likely to actually vote</a:t>
            </a:r>
          </a:p>
          <a:p>
            <a:pPr lvl="1"/>
            <a:r>
              <a:rPr lang="en-US" dirty="0" smtClean="0">
                <a:latin typeface="Cachet Medium" panose="020F0603030404040404" pitchFamily="34" charset="0"/>
              </a:rPr>
              <a:t>26% more likely to work on community issues</a:t>
            </a:r>
          </a:p>
          <a:p>
            <a:pPr lvl="1"/>
            <a:r>
              <a:rPr lang="en-US" dirty="0" smtClean="0">
                <a:latin typeface="Cachet Medium" panose="020F0603030404040404" pitchFamily="34" charset="0"/>
              </a:rPr>
              <a:t>12% more likely to serve as a member of a Board</a:t>
            </a:r>
          </a:p>
          <a:p>
            <a:pPr lvl="1"/>
            <a:r>
              <a:rPr lang="en-US" dirty="0" smtClean="0">
                <a:latin typeface="Cachet Medium" panose="020F0603030404040404" pitchFamily="34" charset="0"/>
              </a:rPr>
              <a:t>63% more likely to get a college degree</a:t>
            </a:r>
            <a:endParaRPr lang="en-US" dirty="0">
              <a:latin typeface="Cachet Medium" panose="020F0603030404040404" pitchFamily="34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24600"/>
            <a:ext cx="3429000" cy="365125"/>
          </a:xfrm>
        </p:spPr>
        <p:txBody>
          <a:bodyPr/>
          <a:lstStyle/>
          <a:p>
            <a:pPr algn="l"/>
            <a:r>
              <a:rPr lang="en-US" sz="1400" dirty="0" smtClean="0">
                <a:latin typeface="Cachet Bold" panose="020F0803030404040204" pitchFamily="34" charset="0"/>
              </a:rPr>
              <a:t>Illinois YMCA Youth and Government</a:t>
            </a:r>
            <a:endParaRPr lang="en-US" sz="1400" dirty="0">
              <a:latin typeface="Cachet Bold" panose="020F08030304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40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1345</TotalTime>
  <Words>827</Words>
  <Application>Microsoft Office PowerPoint</Application>
  <PresentationFormat>On-screen Show (4:3)</PresentationFormat>
  <Paragraphs>142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Illinois YMCA  Youth and Government  “Democracy must be learned by each generation”</vt:lpstr>
      <vt:lpstr>Illinois YMCA Youth and Government</vt:lpstr>
      <vt:lpstr>Mission</vt:lpstr>
      <vt:lpstr>National Y&amp;G Program</vt:lpstr>
      <vt:lpstr>PowerPoint Presentation</vt:lpstr>
      <vt:lpstr>History in Illinois</vt:lpstr>
      <vt:lpstr>History in Illinois</vt:lpstr>
      <vt:lpstr>2013-2014 Program Highlights</vt:lpstr>
      <vt:lpstr>2013-2014 Program Highlights</vt:lpstr>
      <vt:lpstr>Program Details</vt:lpstr>
      <vt:lpstr>Legislative</vt:lpstr>
      <vt:lpstr>Judicial</vt:lpstr>
      <vt:lpstr>Lobbyists</vt:lpstr>
      <vt:lpstr>Legislative Assistants</vt:lpstr>
      <vt:lpstr>Media Corps</vt:lpstr>
      <vt:lpstr>2014-2015 Calendar</vt:lpstr>
      <vt:lpstr>2014 – 2015 Calendar</vt:lpstr>
      <vt:lpstr>Program Fees</vt:lpstr>
      <vt:lpstr>Getting Involved</vt:lpstr>
      <vt:lpstr>PowerPoint Presentation</vt:lpstr>
      <vt:lpstr>Illinois YMCA Youth and Government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Illinois YMCA Youth and Government  “Democracy must be learned by each generation”</dc:title>
  <dc:creator>Kristin</dc:creator>
  <cp:lastModifiedBy>Kristin</cp:lastModifiedBy>
  <cp:revision>46</cp:revision>
  <dcterms:created xsi:type="dcterms:W3CDTF">2014-10-16T01:52:07Z</dcterms:created>
  <dcterms:modified xsi:type="dcterms:W3CDTF">2014-10-17T01:15:10Z</dcterms:modified>
</cp:coreProperties>
</file>